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Microsoft___1.bin" ContentType="application/vnd.openxmlformats-officedocument.oleObject"/>
  <Override PartName="/ppt/embeddings/Microsoft___2.bin" ContentType="application/vnd.openxmlformats-officedocument.oleObject"/>
  <Override PartName="/ppt/embeddings/Microsoft___3.bin" ContentType="application/vnd.openxmlformats-officedocument.oleObject"/>
  <Override PartName="/ppt/embeddings/Microsoft___4.bin" ContentType="application/vnd.openxmlformats-officedocument.oleObject"/>
  <Override PartName="/ppt/embeddings/Microsoft___5.bin" ContentType="application/vnd.openxmlformats-officedocument.oleObject"/>
  <Override PartName="/ppt/embeddings/Microsoft___6.bin" ContentType="application/vnd.openxmlformats-officedocument.oleObject"/>
  <Override PartName="/ppt/embeddings/Microsoft___7.bin" ContentType="application/vnd.openxmlformats-officedocument.oleObject"/>
  <Override PartName="/ppt/embeddings/Microsoft___8.bin" ContentType="application/vnd.openxmlformats-officedocument.oleObject"/>
  <Override PartName="/ppt/embeddings/Microsoft___9.bin" ContentType="application/vnd.openxmlformats-officedocument.oleObject"/>
  <Override PartName="/ppt/embeddings/Microsoft___10.bin" ContentType="application/vnd.openxmlformats-officedocument.oleObject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Microsoft___11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Microsoft___12.bin" ContentType="application/vnd.openxmlformats-officedocument.oleObject"/>
  <Override PartName="/ppt/embeddings/Microsoft___13.bin" ContentType="application/vnd.openxmlformats-officedocument.oleObject"/>
  <Override PartName="/ppt/embeddings/Microsoft___14.bin" ContentType="application/vnd.openxmlformats-officedocument.oleObject"/>
  <Override PartName="/ppt/embeddings/oleObject41.bin" ContentType="application/vnd.openxmlformats-officedocument.oleObject"/>
  <Override PartName="/ppt/embeddings/Microsoft___15.bin" ContentType="application/vnd.openxmlformats-officedocument.oleObject"/>
  <Override PartName="/ppt/embeddings/Microsoft___16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Microsoft___17.bin" ContentType="application/vnd.openxmlformats-officedocument.oleObject"/>
  <Override PartName="/ppt/embeddings/Microsoft___18.bin" ContentType="application/vnd.openxmlformats-officedocument.oleObject"/>
  <Override PartName="/ppt/embeddings/oleObject49.bin" ContentType="application/vnd.openxmlformats-officedocument.oleObject"/>
  <Override PartName="/ppt/embeddings/Microsoft___1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embeddings/oleObject75.bin" ContentType="application/vnd.openxmlformats-officedocument.oleObject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oleObject78.bin" ContentType="application/vnd.openxmlformats-officedocument.oleObject"/>
  <Override PartName="/ppt/embeddings/oleObject79.bin" ContentType="application/vnd.openxmlformats-officedocument.oleObject"/>
  <Override PartName="/ppt/embeddings/oleObject80.bin" ContentType="application/vnd.openxmlformats-officedocument.oleObject"/>
  <Override PartName="/ppt/embeddings/oleObject81.bin" ContentType="application/vnd.openxmlformats-officedocument.oleObject"/>
  <Override PartName="/ppt/embeddings/oleObject82.bin" ContentType="application/vnd.openxmlformats-officedocument.oleObject"/>
  <Override PartName="/ppt/embeddings/oleObject83.bin" ContentType="application/vnd.openxmlformats-officedocument.oleObject"/>
  <Override PartName="/ppt/embeddings/oleObject84.bin" ContentType="application/vnd.openxmlformats-officedocument.oleObject"/>
  <Override PartName="/ppt/embeddings/oleObject85.bin" ContentType="application/vnd.openxmlformats-officedocument.oleObject"/>
  <Override PartName="/ppt/embeddings/oleObject86.bin" ContentType="application/vnd.openxmlformats-officedocument.oleObject"/>
  <Override PartName="/ppt/embeddings/oleObject87.bin" ContentType="application/vnd.openxmlformats-officedocument.oleObject"/>
  <Override PartName="/ppt/embeddings/oleObject88.bin" ContentType="application/vnd.openxmlformats-officedocument.oleObject"/>
  <Override PartName="/ppt/embeddings/oleObject89.bin" ContentType="application/vnd.openxmlformats-officedocument.oleObject"/>
  <Override PartName="/ppt/embeddings/oleObject90.bin" ContentType="application/vnd.openxmlformats-officedocument.oleObject"/>
  <Override PartName="/ppt/embeddings/oleObject91.bin" ContentType="application/vnd.openxmlformats-officedocument.oleObject"/>
  <Override PartName="/ppt/embeddings/oleObject92.bin" ContentType="application/vnd.openxmlformats-officedocument.oleObject"/>
  <Override PartName="/ppt/embeddings/oleObject93.bin" ContentType="application/vnd.openxmlformats-officedocument.oleObject"/>
  <Override PartName="/ppt/embeddings/oleObject94.bin" ContentType="application/vnd.openxmlformats-officedocument.oleObject"/>
  <Override PartName="/ppt/embeddings/oleObject95.bin" ContentType="application/vnd.openxmlformats-officedocument.oleObject"/>
  <Override PartName="/ppt/embeddings/oleObject96.bin" ContentType="application/vnd.openxmlformats-officedocument.oleObject"/>
  <Override PartName="/ppt/embeddings/oleObject97.bin" ContentType="application/vnd.openxmlformats-officedocument.oleObject"/>
  <Override PartName="/ppt/embeddings/oleObject98.bin" ContentType="application/vnd.openxmlformats-officedocument.oleObject"/>
  <Override PartName="/ppt/embeddings/oleObject99.bin" ContentType="application/vnd.openxmlformats-officedocument.oleObject"/>
  <Override PartName="/ppt/embeddings/oleObject100.bin" ContentType="application/vnd.openxmlformats-officedocument.oleObject"/>
  <Override PartName="/ppt/embeddings/oleObject101.bin" ContentType="application/vnd.openxmlformats-officedocument.oleObject"/>
  <Override PartName="/ppt/embeddings/oleObject102.bin" ContentType="application/vnd.openxmlformats-officedocument.oleObject"/>
  <Override PartName="/ppt/embeddings/oleObject103.bin" ContentType="application/vnd.openxmlformats-officedocument.oleObject"/>
  <Override PartName="/ppt/embeddings/oleObject104.bin" ContentType="application/vnd.openxmlformats-officedocument.oleObject"/>
  <Override PartName="/ppt/embeddings/oleObject105.bin" ContentType="application/vnd.openxmlformats-officedocument.oleObject"/>
  <Override PartName="/ppt/embeddings/oleObject106.bin" ContentType="application/vnd.openxmlformats-officedocument.oleObject"/>
  <Override PartName="/ppt/embeddings/oleObject107.bin" ContentType="application/vnd.openxmlformats-officedocument.oleObject"/>
  <Override PartName="/ppt/embeddings/oleObject108.bin" ContentType="application/vnd.openxmlformats-officedocument.oleObject"/>
  <Override PartName="/ppt/embeddings/oleObject109.bin" ContentType="application/vnd.openxmlformats-officedocument.oleObject"/>
  <Override PartName="/ppt/embeddings/oleObject110.bin" ContentType="application/vnd.openxmlformats-officedocument.oleObject"/>
  <Override PartName="/ppt/embeddings/oleObject111.bin" ContentType="application/vnd.openxmlformats-officedocument.oleObject"/>
  <Override PartName="/ppt/embeddings/oleObject112.bin" ContentType="application/vnd.openxmlformats-officedocument.oleObject"/>
  <Override PartName="/ppt/embeddings/oleObject113.bin" ContentType="application/vnd.openxmlformats-officedocument.oleObject"/>
  <Override PartName="/ppt/embeddings/oleObject114.bin" ContentType="application/vnd.openxmlformats-officedocument.oleObject"/>
  <Override PartName="/ppt/embeddings/oleObject115.bin" ContentType="application/vnd.openxmlformats-officedocument.oleObject"/>
  <Override PartName="/ppt/embeddings/oleObject116.bin" ContentType="application/vnd.openxmlformats-officedocument.oleObject"/>
  <Override PartName="/ppt/embeddings/oleObject117.bin" ContentType="application/vnd.openxmlformats-officedocument.oleObject"/>
  <Override PartName="/ppt/embeddings/oleObject118.bin" ContentType="application/vnd.openxmlformats-officedocument.oleObject"/>
  <Override PartName="/ppt/embeddings/oleObject119.bin" ContentType="application/vnd.openxmlformats-officedocument.oleObject"/>
  <Override PartName="/ppt/embeddings/oleObject120.bin" ContentType="application/vnd.openxmlformats-officedocument.oleObject"/>
  <Override PartName="/ppt/embeddings/oleObject121.bin" ContentType="application/vnd.openxmlformats-officedocument.oleObject"/>
  <Override PartName="/ppt/embeddings/oleObject122.bin" ContentType="application/vnd.openxmlformats-officedocument.oleObject"/>
  <Override PartName="/ppt/embeddings/oleObject123.bin" ContentType="application/vnd.openxmlformats-officedocument.oleObject"/>
  <Override PartName="/ppt/embeddings/oleObject124.bin" ContentType="application/vnd.openxmlformats-officedocument.oleObject"/>
  <Override PartName="/ppt/embeddings/oleObject125.bin" ContentType="application/vnd.openxmlformats-officedocument.oleObject"/>
  <Override PartName="/ppt/embeddings/oleObject126.bin" ContentType="application/vnd.openxmlformats-officedocument.oleObject"/>
  <Override PartName="/ppt/embeddings/oleObject127.bin" ContentType="application/vnd.openxmlformats-officedocument.oleObject"/>
  <Override PartName="/ppt/embeddings/oleObject128.bin" ContentType="application/vnd.openxmlformats-officedocument.oleObject"/>
  <Override PartName="/ppt/embeddings/oleObject129.bin" ContentType="application/vnd.openxmlformats-officedocument.oleObject"/>
  <Override PartName="/ppt/embeddings/oleObject130.bin" ContentType="application/vnd.openxmlformats-officedocument.oleObject"/>
  <Override PartName="/ppt/embeddings/oleObject131.bin" ContentType="application/vnd.openxmlformats-officedocument.oleObject"/>
  <Override PartName="/ppt/embeddings/oleObject132.bin" ContentType="application/vnd.openxmlformats-officedocument.oleObject"/>
  <Override PartName="/ppt/embeddings/oleObject133.bin" ContentType="application/vnd.openxmlformats-officedocument.oleObject"/>
  <Override PartName="/ppt/embeddings/oleObject134.bin" ContentType="application/vnd.openxmlformats-officedocument.oleObject"/>
  <Override PartName="/ppt/embeddings/oleObject135.bin" ContentType="application/vnd.openxmlformats-officedocument.oleObject"/>
  <Override PartName="/ppt/embeddings/oleObject136.bin" ContentType="application/vnd.openxmlformats-officedocument.oleObject"/>
  <Override PartName="/ppt/embeddings/oleObject137.bin" ContentType="application/vnd.openxmlformats-officedocument.oleObject"/>
  <Override PartName="/ppt/embeddings/oleObject138.bin" ContentType="application/vnd.openxmlformats-officedocument.oleObject"/>
  <Override PartName="/ppt/embeddings/oleObject139.bin" ContentType="application/vnd.openxmlformats-officedocument.oleObject"/>
  <Override PartName="/ppt/embeddings/oleObject140.bin" ContentType="application/vnd.openxmlformats-officedocument.oleObject"/>
  <Override PartName="/ppt/embeddings/oleObject141.bin" ContentType="application/vnd.openxmlformats-officedocument.oleObject"/>
  <Override PartName="/ppt/embeddings/oleObject142.bin" ContentType="application/vnd.openxmlformats-officedocument.oleObject"/>
  <Override PartName="/ppt/embeddings/oleObject143.bin" ContentType="application/vnd.openxmlformats-officedocument.oleObject"/>
  <Override PartName="/ppt/embeddings/oleObject144.bin" ContentType="application/vnd.openxmlformats-officedocument.oleObject"/>
  <Override PartName="/ppt/embeddings/oleObject145.bin" ContentType="application/vnd.openxmlformats-officedocument.oleObject"/>
  <Override PartName="/ppt/embeddings/oleObject146.bin" ContentType="application/vnd.openxmlformats-officedocument.oleObject"/>
  <Override PartName="/ppt/embeddings/oleObject147.bin" ContentType="application/vnd.openxmlformats-officedocument.oleObject"/>
  <Override PartName="/ppt/embeddings/oleObject148.bin" ContentType="application/vnd.openxmlformats-officedocument.oleObject"/>
  <Override PartName="/ppt/embeddings/oleObject149.bin" ContentType="application/vnd.openxmlformats-officedocument.oleObject"/>
  <Override PartName="/ppt/embeddings/oleObject150.bin" ContentType="application/vnd.openxmlformats-officedocument.oleObject"/>
  <Override PartName="/ppt/embeddings/oleObject151.bin" ContentType="application/vnd.openxmlformats-officedocument.oleObject"/>
  <Override PartName="/ppt/embeddings/oleObject152.bin" ContentType="application/vnd.openxmlformats-officedocument.oleObject"/>
  <Override PartName="/ppt/embeddings/oleObject153.bin" ContentType="application/vnd.openxmlformats-officedocument.oleObject"/>
  <Override PartName="/ppt/embeddings/oleObject154.bin" ContentType="application/vnd.openxmlformats-officedocument.oleObject"/>
  <Override PartName="/ppt/embeddings/oleObject155.bin" ContentType="application/vnd.openxmlformats-officedocument.oleObject"/>
  <Override PartName="/ppt/embeddings/oleObject156.bin" ContentType="application/vnd.openxmlformats-officedocument.oleObject"/>
  <Override PartName="/ppt/embeddings/oleObject157.bin" ContentType="application/vnd.openxmlformats-officedocument.oleObject"/>
  <Override PartName="/ppt/embeddings/oleObject158.bin" ContentType="application/vnd.openxmlformats-officedocument.oleObject"/>
  <Override PartName="/ppt/embeddings/oleObject159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5" r:id="rId3"/>
    <p:sldId id="294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7" r:id="rId12"/>
    <p:sldId id="298" r:id="rId13"/>
    <p:sldId id="296" r:id="rId14"/>
    <p:sldId id="293" r:id="rId15"/>
    <p:sldId id="271" r:id="rId16"/>
    <p:sldId id="257" r:id="rId17"/>
    <p:sldId id="258" r:id="rId18"/>
    <p:sldId id="259" r:id="rId19"/>
    <p:sldId id="268" r:id="rId20"/>
    <p:sldId id="260" r:id="rId21"/>
    <p:sldId id="261" r:id="rId22"/>
    <p:sldId id="262" r:id="rId23"/>
    <p:sldId id="263" r:id="rId24"/>
    <p:sldId id="264" r:id="rId25"/>
    <p:sldId id="269" r:id="rId26"/>
    <p:sldId id="270" r:id="rId27"/>
    <p:sldId id="265" r:id="rId28"/>
    <p:sldId id="266" r:id="rId29"/>
    <p:sldId id="277" r:id="rId30"/>
    <p:sldId id="272" r:id="rId31"/>
    <p:sldId id="273" r:id="rId32"/>
    <p:sldId id="274" r:id="rId33"/>
    <p:sldId id="275" r:id="rId34"/>
    <p:sldId id="276" r:id="rId35"/>
    <p:sldId id="279" r:id="rId36"/>
    <p:sldId id="278" r:id="rId37"/>
    <p:sldId id="280" r:id="rId38"/>
    <p:sldId id="281" r:id="rId39"/>
    <p:sldId id="283" r:id="rId40"/>
    <p:sldId id="284" r:id="rId41"/>
    <p:sldId id="285" r:id="rId42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12" d="100"/>
          <a:sy n="112" d="100"/>
        </p:scale>
        <p:origin x="-656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6" Type="http://schemas.openxmlformats.org/officeDocument/2006/relationships/image" Target="../media/image6.emf"/><Relationship Id="rId7" Type="http://schemas.openxmlformats.org/officeDocument/2006/relationships/image" Target="../media/image7.emf"/><Relationship Id="rId1" Type="http://schemas.openxmlformats.org/officeDocument/2006/relationships/image" Target="../media/image1.emf"/><Relationship Id="rId2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7" Type="http://schemas.openxmlformats.org/officeDocument/2006/relationships/image" Target="../media/image39.emf"/><Relationship Id="rId8" Type="http://schemas.openxmlformats.org/officeDocument/2006/relationships/image" Target="../media/image43.emf"/><Relationship Id="rId1" Type="http://schemas.openxmlformats.org/officeDocument/2006/relationships/image" Target="../media/image24.emf"/><Relationship Id="rId2" Type="http://schemas.openxmlformats.org/officeDocument/2006/relationships/image" Target="../media/image26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39.emf"/><Relationship Id="rId1" Type="http://schemas.openxmlformats.org/officeDocument/2006/relationships/image" Target="../media/image40.emf"/><Relationship Id="rId2" Type="http://schemas.openxmlformats.org/officeDocument/2006/relationships/image" Target="../media/image2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Relationship Id="rId2" Type="http://schemas.openxmlformats.org/officeDocument/2006/relationships/image" Target="../media/image4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Relationship Id="rId2" Type="http://schemas.openxmlformats.org/officeDocument/2006/relationships/image" Target="../media/image50.emf"/><Relationship Id="rId3" Type="http://schemas.openxmlformats.org/officeDocument/2006/relationships/image" Target="../media/image5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Relationship Id="rId2" Type="http://schemas.openxmlformats.org/officeDocument/2006/relationships/image" Target="../media/image53.emf"/><Relationship Id="rId3" Type="http://schemas.openxmlformats.org/officeDocument/2006/relationships/image" Target="../media/image54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4" Type="http://schemas.openxmlformats.org/officeDocument/2006/relationships/image" Target="../media/image57.emf"/><Relationship Id="rId5" Type="http://schemas.openxmlformats.org/officeDocument/2006/relationships/image" Target="../media/image58.emf"/><Relationship Id="rId1" Type="http://schemas.openxmlformats.org/officeDocument/2006/relationships/image" Target="../media/image53.emf"/><Relationship Id="rId2" Type="http://schemas.openxmlformats.org/officeDocument/2006/relationships/image" Target="../media/image55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6" Type="http://schemas.openxmlformats.org/officeDocument/2006/relationships/image" Target="../media/image63.emf"/><Relationship Id="rId7" Type="http://schemas.openxmlformats.org/officeDocument/2006/relationships/image" Target="../media/image64.emf"/><Relationship Id="rId1" Type="http://schemas.openxmlformats.org/officeDocument/2006/relationships/image" Target="../media/image59.emf"/><Relationship Id="rId2" Type="http://schemas.openxmlformats.org/officeDocument/2006/relationships/image" Target="../media/image58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66.emf"/><Relationship Id="rId1" Type="http://schemas.openxmlformats.org/officeDocument/2006/relationships/image" Target="../media/image62.emf"/><Relationship Id="rId2" Type="http://schemas.openxmlformats.org/officeDocument/2006/relationships/image" Target="../media/image60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68.emf"/><Relationship Id="rId1" Type="http://schemas.openxmlformats.org/officeDocument/2006/relationships/image" Target="../media/image67.emf"/><Relationship Id="rId2" Type="http://schemas.openxmlformats.org/officeDocument/2006/relationships/image" Target="../media/image4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50.emf"/><Relationship Id="rId1" Type="http://schemas.openxmlformats.org/officeDocument/2006/relationships/image" Target="../media/image68.emf"/><Relationship Id="rId2" Type="http://schemas.openxmlformats.org/officeDocument/2006/relationships/image" Target="../media/image69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Relationship Id="rId2" Type="http://schemas.openxmlformats.org/officeDocument/2006/relationships/image" Target="../media/image72.emf"/><Relationship Id="rId3" Type="http://schemas.openxmlformats.org/officeDocument/2006/relationships/image" Target="../media/image49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Relationship Id="rId2" Type="http://schemas.openxmlformats.org/officeDocument/2006/relationships/image" Target="../media/image74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4" Type="http://schemas.openxmlformats.org/officeDocument/2006/relationships/image" Target="../media/image81.emf"/><Relationship Id="rId5" Type="http://schemas.openxmlformats.org/officeDocument/2006/relationships/image" Target="../media/image82.emf"/><Relationship Id="rId1" Type="http://schemas.openxmlformats.org/officeDocument/2006/relationships/image" Target="../media/image78.emf"/><Relationship Id="rId2" Type="http://schemas.openxmlformats.org/officeDocument/2006/relationships/image" Target="../media/image79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4" Type="http://schemas.openxmlformats.org/officeDocument/2006/relationships/image" Target="../media/image85.emf"/><Relationship Id="rId5" Type="http://schemas.openxmlformats.org/officeDocument/2006/relationships/image" Target="../media/image86.emf"/><Relationship Id="rId1" Type="http://schemas.openxmlformats.org/officeDocument/2006/relationships/image" Target="../media/image83.emf"/><Relationship Id="rId2" Type="http://schemas.openxmlformats.org/officeDocument/2006/relationships/image" Target="../media/image82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4" Type="http://schemas.openxmlformats.org/officeDocument/2006/relationships/image" Target="../media/image90.emf"/><Relationship Id="rId5" Type="http://schemas.openxmlformats.org/officeDocument/2006/relationships/image" Target="../media/image91.emf"/><Relationship Id="rId6" Type="http://schemas.openxmlformats.org/officeDocument/2006/relationships/image" Target="../media/image92.emf"/><Relationship Id="rId7" Type="http://schemas.openxmlformats.org/officeDocument/2006/relationships/image" Target="../media/image93.emf"/><Relationship Id="rId8" Type="http://schemas.openxmlformats.org/officeDocument/2006/relationships/image" Target="../media/image94.emf"/><Relationship Id="rId1" Type="http://schemas.openxmlformats.org/officeDocument/2006/relationships/image" Target="../media/image87.emf"/><Relationship Id="rId2" Type="http://schemas.openxmlformats.org/officeDocument/2006/relationships/image" Target="../media/image88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4" Type="http://schemas.openxmlformats.org/officeDocument/2006/relationships/image" Target="../media/image96.emf"/><Relationship Id="rId5" Type="http://schemas.openxmlformats.org/officeDocument/2006/relationships/image" Target="../media/image97.emf"/><Relationship Id="rId6" Type="http://schemas.openxmlformats.org/officeDocument/2006/relationships/image" Target="../media/image98.emf"/><Relationship Id="rId7" Type="http://schemas.openxmlformats.org/officeDocument/2006/relationships/image" Target="../media/image99.emf"/><Relationship Id="rId1" Type="http://schemas.openxmlformats.org/officeDocument/2006/relationships/image" Target="../media/image88.emf"/><Relationship Id="rId2" Type="http://schemas.openxmlformats.org/officeDocument/2006/relationships/image" Target="../media/image92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4" Type="http://schemas.openxmlformats.org/officeDocument/2006/relationships/image" Target="../media/image96.emf"/><Relationship Id="rId5" Type="http://schemas.openxmlformats.org/officeDocument/2006/relationships/image" Target="../media/image97.emf"/><Relationship Id="rId6" Type="http://schemas.openxmlformats.org/officeDocument/2006/relationships/image" Target="../media/image98.emf"/><Relationship Id="rId7" Type="http://schemas.openxmlformats.org/officeDocument/2006/relationships/image" Target="../media/image99.emf"/><Relationship Id="rId8" Type="http://schemas.openxmlformats.org/officeDocument/2006/relationships/image" Target="../media/image100.emf"/><Relationship Id="rId9" Type="http://schemas.openxmlformats.org/officeDocument/2006/relationships/image" Target="../media/image101.emf"/><Relationship Id="rId1" Type="http://schemas.openxmlformats.org/officeDocument/2006/relationships/image" Target="../media/image88.emf"/><Relationship Id="rId2" Type="http://schemas.openxmlformats.org/officeDocument/2006/relationships/image" Target="../media/image92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15.emf"/><Relationship Id="rId1" Type="http://schemas.openxmlformats.org/officeDocument/2006/relationships/image" Target="../media/image19.emf"/><Relationship Id="rId2" Type="http://schemas.openxmlformats.org/officeDocument/2006/relationships/image" Target="../media/image20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16.emf"/><Relationship Id="rId1" Type="http://schemas.openxmlformats.org/officeDocument/2006/relationships/image" Target="../media/image23.emf"/><Relationship Id="rId2" Type="http://schemas.openxmlformats.org/officeDocument/2006/relationships/image" Target="../media/image24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1" Type="http://schemas.openxmlformats.org/officeDocument/2006/relationships/image" Target="../media/image28.emf"/><Relationship Id="rId2" Type="http://schemas.openxmlformats.org/officeDocument/2006/relationships/image" Target="../media/image24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30.emf"/><Relationship Id="rId1" Type="http://schemas.openxmlformats.org/officeDocument/2006/relationships/image" Target="../media/image29.emf"/><Relationship Id="rId2" Type="http://schemas.openxmlformats.org/officeDocument/2006/relationships/image" Target="../media/image24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1" Type="http://schemas.openxmlformats.org/officeDocument/2006/relationships/image" Target="../media/image31.emf"/><Relationship Id="rId2" Type="http://schemas.openxmlformats.org/officeDocument/2006/relationships/image" Target="../media/image32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1" Type="http://schemas.openxmlformats.org/officeDocument/2006/relationships/image" Target="../media/image24.emf"/><Relationship Id="rId2" Type="http://schemas.openxmlformats.org/officeDocument/2006/relationships/image" Target="../media/image26.emf"/></Relationships>
</file>

<file path=ppt/media/image12.png>
</file>

<file path=ppt/media/image18.jpg>
</file>

<file path=ppt/media/image46.png>
</file>

<file path=ppt/media/image47.jpg>
</file>

<file path=ppt/media/image75.jpg>
</file>

<file path=ppt/media/image76.jpg>
</file>

<file path=ppt/media/image7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6843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1921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2539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3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6732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793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5795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8393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9451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5328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6284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EFBC4B-B91E-3D47-8D24-412F5A9D2B26}" type="datetimeFigureOut">
              <a:rPr kumimoji="1" lang="ja-JP" altLang="en-US" smtClean="0"/>
              <a:t>18/10/15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63EAD-872C-114D-9607-02E03BE6E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619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5.emf"/><Relationship Id="rId12" Type="http://schemas.openxmlformats.org/officeDocument/2006/relationships/oleObject" Target="../embeddings/oleObject34.bin"/><Relationship Id="rId13" Type="http://schemas.openxmlformats.org/officeDocument/2006/relationships/image" Target="../media/image36.emf"/><Relationship Id="rId14" Type="http://schemas.openxmlformats.org/officeDocument/2006/relationships/oleObject" Target="../embeddings/oleObject35.bin"/><Relationship Id="rId15" Type="http://schemas.openxmlformats.org/officeDocument/2006/relationships/image" Target="../media/image37.emf"/><Relationship Id="rId16" Type="http://schemas.openxmlformats.org/officeDocument/2006/relationships/oleObject" Target="../embeddings/oleObject36.bin"/><Relationship Id="rId17" Type="http://schemas.openxmlformats.org/officeDocument/2006/relationships/image" Target="../media/image38.emf"/><Relationship Id="rId18" Type="http://schemas.openxmlformats.org/officeDocument/2006/relationships/oleObject" Target="../embeddings/oleObject37.bin"/><Relationship Id="rId19" Type="http://schemas.openxmlformats.org/officeDocument/2006/relationships/image" Target="../media/image39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8.jpg"/><Relationship Id="rId4" Type="http://schemas.openxmlformats.org/officeDocument/2006/relationships/oleObject" Target="../embeddings/oleObject30.bin"/><Relationship Id="rId5" Type="http://schemas.openxmlformats.org/officeDocument/2006/relationships/image" Target="../media/image24.emf"/><Relationship Id="rId6" Type="http://schemas.openxmlformats.org/officeDocument/2006/relationships/oleObject" Target="../embeddings/oleObject31.bin"/><Relationship Id="rId7" Type="http://schemas.openxmlformats.org/officeDocument/2006/relationships/image" Target="../media/image26.emf"/><Relationship Id="rId8" Type="http://schemas.openxmlformats.org/officeDocument/2006/relationships/oleObject" Target="../embeddings/oleObject32.bin"/><Relationship Id="rId9" Type="http://schemas.openxmlformats.org/officeDocument/2006/relationships/image" Target="../media/image27.emf"/><Relationship Id="rId10" Type="http://schemas.openxmlformats.org/officeDocument/2006/relationships/oleObject" Target="../embeddings/oleObject33.bin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0.emf"/><Relationship Id="rId12" Type="http://schemas.openxmlformats.org/officeDocument/2006/relationships/oleObject" Target="../embeddings/Microsoft___13.bin"/><Relationship Id="rId13" Type="http://schemas.openxmlformats.org/officeDocument/2006/relationships/image" Target="../media/image41.emf"/><Relationship Id="rId14" Type="http://schemas.openxmlformats.org/officeDocument/2006/relationships/oleObject" Target="../embeddings/Microsoft___14.bin"/><Relationship Id="rId15" Type="http://schemas.openxmlformats.org/officeDocument/2006/relationships/image" Target="../media/image42.emf"/><Relationship Id="rId16" Type="http://schemas.openxmlformats.org/officeDocument/2006/relationships/oleObject" Target="../embeddings/oleObject41.bin"/><Relationship Id="rId17" Type="http://schemas.openxmlformats.org/officeDocument/2006/relationships/image" Target="../media/image39.emf"/><Relationship Id="rId18" Type="http://schemas.openxmlformats.org/officeDocument/2006/relationships/oleObject" Target="../embeddings/Microsoft___15.bin"/><Relationship Id="rId19" Type="http://schemas.openxmlformats.org/officeDocument/2006/relationships/image" Target="../media/image43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8.jpg"/><Relationship Id="rId4" Type="http://schemas.openxmlformats.org/officeDocument/2006/relationships/oleObject" Target="../embeddings/oleObject38.bin"/><Relationship Id="rId5" Type="http://schemas.openxmlformats.org/officeDocument/2006/relationships/image" Target="../media/image24.emf"/><Relationship Id="rId6" Type="http://schemas.openxmlformats.org/officeDocument/2006/relationships/oleObject" Target="../embeddings/oleObject39.bin"/><Relationship Id="rId7" Type="http://schemas.openxmlformats.org/officeDocument/2006/relationships/image" Target="../media/image26.emf"/><Relationship Id="rId8" Type="http://schemas.openxmlformats.org/officeDocument/2006/relationships/oleObject" Target="../embeddings/oleObject40.bin"/><Relationship Id="rId9" Type="http://schemas.openxmlformats.org/officeDocument/2006/relationships/image" Target="../media/image27.emf"/><Relationship Id="rId10" Type="http://schemas.openxmlformats.org/officeDocument/2006/relationships/oleObject" Target="../embeddings/Microsoft___12.bin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7.emf"/><Relationship Id="rId12" Type="http://schemas.openxmlformats.org/officeDocument/2006/relationships/oleObject" Target="../embeddings/oleObject45.bin"/><Relationship Id="rId13" Type="http://schemas.openxmlformats.org/officeDocument/2006/relationships/image" Target="../media/image39.emf"/><Relationship Id="rId14" Type="http://schemas.openxmlformats.org/officeDocument/2006/relationships/oleObject" Target="../embeddings/oleObject46.bin"/><Relationship Id="rId15" Type="http://schemas.openxmlformats.org/officeDocument/2006/relationships/oleObject" Target="../embeddings/oleObject47.bin"/><Relationship Id="rId16" Type="http://schemas.openxmlformats.org/officeDocument/2006/relationships/oleObject" Target="../embeddings/oleObject48.bin"/><Relationship Id="rId17" Type="http://schemas.openxmlformats.org/officeDocument/2006/relationships/oleObject" Target="../embeddings/Microsoft___17.bin"/><Relationship Id="rId18" Type="http://schemas.openxmlformats.org/officeDocument/2006/relationships/oleObject" Target="../embeddings/Microsoft___18.bin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Microsoft___16.bin"/><Relationship Id="rId4" Type="http://schemas.openxmlformats.org/officeDocument/2006/relationships/image" Target="../media/image40.emf"/><Relationship Id="rId5" Type="http://schemas.openxmlformats.org/officeDocument/2006/relationships/image" Target="../media/image18.jpg"/><Relationship Id="rId6" Type="http://schemas.openxmlformats.org/officeDocument/2006/relationships/oleObject" Target="../embeddings/oleObject42.bin"/><Relationship Id="rId7" Type="http://schemas.openxmlformats.org/officeDocument/2006/relationships/image" Target="../media/image24.emf"/><Relationship Id="rId8" Type="http://schemas.openxmlformats.org/officeDocument/2006/relationships/oleObject" Target="../embeddings/oleObject43.bin"/><Relationship Id="rId9" Type="http://schemas.openxmlformats.org/officeDocument/2006/relationships/image" Target="../media/image26.emf"/><Relationship Id="rId10" Type="http://schemas.openxmlformats.org/officeDocument/2006/relationships/oleObject" Target="../embeddings/oleObject44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4" Type="http://schemas.openxmlformats.org/officeDocument/2006/relationships/image" Target="../media/image47.jpg"/><Relationship Id="rId5" Type="http://schemas.openxmlformats.org/officeDocument/2006/relationships/oleObject" Target="../embeddings/oleObject49.bin"/><Relationship Id="rId6" Type="http://schemas.openxmlformats.org/officeDocument/2006/relationships/image" Target="../media/image44.emf"/><Relationship Id="rId7" Type="http://schemas.openxmlformats.org/officeDocument/2006/relationships/oleObject" Target="../embeddings/Microsoft___19.bin"/><Relationship Id="rId8" Type="http://schemas.openxmlformats.org/officeDocument/2006/relationships/image" Target="../media/image45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4" Type="http://schemas.openxmlformats.org/officeDocument/2006/relationships/image" Target="../media/image48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4" Type="http://schemas.openxmlformats.org/officeDocument/2006/relationships/image" Target="../media/image49.emf"/><Relationship Id="rId5" Type="http://schemas.openxmlformats.org/officeDocument/2006/relationships/oleObject" Target="../embeddings/oleObject52.bin"/><Relationship Id="rId6" Type="http://schemas.openxmlformats.org/officeDocument/2006/relationships/image" Target="../media/image50.emf"/><Relationship Id="rId7" Type="http://schemas.openxmlformats.org/officeDocument/2006/relationships/oleObject" Target="../embeddings/oleObject53.bin"/><Relationship Id="rId8" Type="http://schemas.openxmlformats.org/officeDocument/2006/relationships/image" Target="../media/image51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.emf"/><Relationship Id="rId12" Type="http://schemas.openxmlformats.org/officeDocument/2006/relationships/oleObject" Target="../embeddings/Microsoft___5.bin"/><Relationship Id="rId13" Type="http://schemas.openxmlformats.org/officeDocument/2006/relationships/image" Target="../media/image5.emf"/><Relationship Id="rId14" Type="http://schemas.openxmlformats.org/officeDocument/2006/relationships/oleObject" Target="../embeddings/Microsoft___6.bin"/><Relationship Id="rId15" Type="http://schemas.openxmlformats.org/officeDocument/2006/relationships/image" Target="../media/image6.emf"/><Relationship Id="rId16" Type="http://schemas.openxmlformats.org/officeDocument/2006/relationships/oleObject" Target="../embeddings/Microsoft___7.bin"/><Relationship Id="rId17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Microsoft___1.bin"/><Relationship Id="rId4" Type="http://schemas.openxmlformats.org/officeDocument/2006/relationships/image" Target="../media/image1.emf"/><Relationship Id="rId5" Type="http://schemas.openxmlformats.org/officeDocument/2006/relationships/oleObject" Target="../embeddings/Microsoft___2.bin"/><Relationship Id="rId6" Type="http://schemas.openxmlformats.org/officeDocument/2006/relationships/image" Target="../media/image2.emf"/><Relationship Id="rId7" Type="http://schemas.openxmlformats.org/officeDocument/2006/relationships/oleObject" Target="../embeddings/Microsoft___3.bin"/><Relationship Id="rId8" Type="http://schemas.openxmlformats.org/officeDocument/2006/relationships/image" Target="../media/image3.emf"/><Relationship Id="rId9" Type="http://schemas.openxmlformats.org/officeDocument/2006/relationships/image" Target="../media/image8.png"/><Relationship Id="rId10" Type="http://schemas.openxmlformats.org/officeDocument/2006/relationships/oleObject" Target="../embeddings/Microsoft___4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4" Type="http://schemas.openxmlformats.org/officeDocument/2006/relationships/image" Target="../media/image52.emf"/><Relationship Id="rId5" Type="http://schemas.openxmlformats.org/officeDocument/2006/relationships/oleObject" Target="../embeddings/oleObject55.bin"/><Relationship Id="rId6" Type="http://schemas.openxmlformats.org/officeDocument/2006/relationships/image" Target="../media/image53.emf"/><Relationship Id="rId7" Type="http://schemas.openxmlformats.org/officeDocument/2006/relationships/oleObject" Target="../embeddings/oleObject56.bin"/><Relationship Id="rId8" Type="http://schemas.openxmlformats.org/officeDocument/2006/relationships/image" Target="../media/image54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61.bin"/><Relationship Id="rId12" Type="http://schemas.openxmlformats.org/officeDocument/2006/relationships/image" Target="../media/image58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57.bin"/><Relationship Id="rId4" Type="http://schemas.openxmlformats.org/officeDocument/2006/relationships/image" Target="../media/image53.emf"/><Relationship Id="rId5" Type="http://schemas.openxmlformats.org/officeDocument/2006/relationships/oleObject" Target="../embeddings/oleObject58.bin"/><Relationship Id="rId6" Type="http://schemas.openxmlformats.org/officeDocument/2006/relationships/image" Target="../media/image55.emf"/><Relationship Id="rId7" Type="http://schemas.openxmlformats.org/officeDocument/2006/relationships/oleObject" Target="../embeddings/oleObject59.bin"/><Relationship Id="rId8" Type="http://schemas.openxmlformats.org/officeDocument/2006/relationships/image" Target="../media/image56.emf"/><Relationship Id="rId9" Type="http://schemas.openxmlformats.org/officeDocument/2006/relationships/oleObject" Target="../embeddings/oleObject60.bin"/><Relationship Id="rId10" Type="http://schemas.openxmlformats.org/officeDocument/2006/relationships/image" Target="../media/image57.emf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66.bin"/><Relationship Id="rId12" Type="http://schemas.openxmlformats.org/officeDocument/2006/relationships/image" Target="../media/image62.emf"/><Relationship Id="rId13" Type="http://schemas.openxmlformats.org/officeDocument/2006/relationships/oleObject" Target="../embeddings/oleObject67.bin"/><Relationship Id="rId14" Type="http://schemas.openxmlformats.org/officeDocument/2006/relationships/image" Target="../media/image63.emf"/><Relationship Id="rId15" Type="http://schemas.openxmlformats.org/officeDocument/2006/relationships/oleObject" Target="../embeddings/oleObject68.bin"/><Relationship Id="rId16" Type="http://schemas.openxmlformats.org/officeDocument/2006/relationships/image" Target="../media/image64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62.bin"/><Relationship Id="rId4" Type="http://schemas.openxmlformats.org/officeDocument/2006/relationships/image" Target="../media/image59.emf"/><Relationship Id="rId5" Type="http://schemas.openxmlformats.org/officeDocument/2006/relationships/oleObject" Target="../embeddings/oleObject63.bin"/><Relationship Id="rId6" Type="http://schemas.openxmlformats.org/officeDocument/2006/relationships/image" Target="../media/image58.emf"/><Relationship Id="rId7" Type="http://schemas.openxmlformats.org/officeDocument/2006/relationships/oleObject" Target="../embeddings/oleObject64.bin"/><Relationship Id="rId8" Type="http://schemas.openxmlformats.org/officeDocument/2006/relationships/image" Target="../media/image60.emf"/><Relationship Id="rId9" Type="http://schemas.openxmlformats.org/officeDocument/2006/relationships/oleObject" Target="../embeddings/oleObject65.bin"/><Relationship Id="rId10" Type="http://schemas.openxmlformats.org/officeDocument/2006/relationships/image" Target="../media/image6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9.bin"/><Relationship Id="rId4" Type="http://schemas.openxmlformats.org/officeDocument/2006/relationships/image" Target="../media/image62.emf"/><Relationship Id="rId5" Type="http://schemas.openxmlformats.org/officeDocument/2006/relationships/oleObject" Target="../embeddings/oleObject70.bin"/><Relationship Id="rId6" Type="http://schemas.openxmlformats.org/officeDocument/2006/relationships/image" Target="../media/image60.emf"/><Relationship Id="rId7" Type="http://schemas.openxmlformats.org/officeDocument/2006/relationships/oleObject" Target="../embeddings/oleObject71.bin"/><Relationship Id="rId8" Type="http://schemas.openxmlformats.org/officeDocument/2006/relationships/image" Target="../media/image65.emf"/><Relationship Id="rId9" Type="http://schemas.openxmlformats.org/officeDocument/2006/relationships/oleObject" Target="../embeddings/oleObject72.bin"/><Relationship Id="rId10" Type="http://schemas.openxmlformats.org/officeDocument/2006/relationships/image" Target="../media/image66.emf"/><Relationship Id="rId11" Type="http://schemas.openxmlformats.org/officeDocument/2006/relationships/oleObject" Target="../embeddings/oleObject73.bin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8.emf"/><Relationship Id="rId12" Type="http://schemas.openxmlformats.org/officeDocument/2006/relationships/oleObject" Target="../embeddings/oleObject79.bin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4.bin"/><Relationship Id="rId4" Type="http://schemas.openxmlformats.org/officeDocument/2006/relationships/image" Target="../media/image67.emf"/><Relationship Id="rId5" Type="http://schemas.openxmlformats.org/officeDocument/2006/relationships/oleObject" Target="../embeddings/oleObject75.bin"/><Relationship Id="rId6" Type="http://schemas.openxmlformats.org/officeDocument/2006/relationships/image" Target="../media/image49.emf"/><Relationship Id="rId7" Type="http://schemas.openxmlformats.org/officeDocument/2006/relationships/oleObject" Target="../embeddings/oleObject76.bin"/><Relationship Id="rId8" Type="http://schemas.openxmlformats.org/officeDocument/2006/relationships/oleObject" Target="../embeddings/oleObject77.bin"/><Relationship Id="rId9" Type="http://schemas.openxmlformats.org/officeDocument/2006/relationships/image" Target="../media/image50.emf"/><Relationship Id="rId10" Type="http://schemas.openxmlformats.org/officeDocument/2006/relationships/oleObject" Target="../embeddings/oleObject78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0.bin"/><Relationship Id="rId4" Type="http://schemas.openxmlformats.org/officeDocument/2006/relationships/image" Target="../media/image68.emf"/><Relationship Id="rId5" Type="http://schemas.openxmlformats.org/officeDocument/2006/relationships/oleObject" Target="../embeddings/oleObject81.bin"/><Relationship Id="rId6" Type="http://schemas.openxmlformats.org/officeDocument/2006/relationships/image" Target="../media/image69.emf"/><Relationship Id="rId7" Type="http://schemas.openxmlformats.org/officeDocument/2006/relationships/oleObject" Target="../embeddings/oleObject82.bin"/><Relationship Id="rId8" Type="http://schemas.openxmlformats.org/officeDocument/2006/relationships/image" Target="../media/image70.emf"/><Relationship Id="rId9" Type="http://schemas.openxmlformats.org/officeDocument/2006/relationships/oleObject" Target="../embeddings/oleObject83.bin"/><Relationship Id="rId10" Type="http://schemas.openxmlformats.org/officeDocument/2006/relationships/image" Target="../media/image50.emf"/><Relationship Id="rId11" Type="http://schemas.openxmlformats.org/officeDocument/2006/relationships/oleObject" Target="../embeddings/oleObject84.bin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5.bin"/><Relationship Id="rId4" Type="http://schemas.openxmlformats.org/officeDocument/2006/relationships/image" Target="../media/image71.emf"/><Relationship Id="rId5" Type="http://schemas.openxmlformats.org/officeDocument/2006/relationships/oleObject" Target="../embeddings/oleObject86.bin"/><Relationship Id="rId6" Type="http://schemas.openxmlformats.org/officeDocument/2006/relationships/image" Target="../media/image72.emf"/><Relationship Id="rId7" Type="http://schemas.openxmlformats.org/officeDocument/2006/relationships/oleObject" Target="../embeddings/oleObject87.bin"/><Relationship Id="rId8" Type="http://schemas.openxmlformats.org/officeDocument/2006/relationships/image" Target="../media/image49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8.bin"/><Relationship Id="rId4" Type="http://schemas.openxmlformats.org/officeDocument/2006/relationships/image" Target="../media/image73.emf"/><Relationship Id="rId5" Type="http://schemas.openxmlformats.org/officeDocument/2006/relationships/oleObject" Target="../embeddings/oleObject89.bin"/><Relationship Id="rId6" Type="http://schemas.openxmlformats.org/officeDocument/2006/relationships/image" Target="../media/image74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oleObject" Target="../embeddings/Microsoft___8.bin"/><Relationship Id="rId5" Type="http://schemas.openxmlformats.org/officeDocument/2006/relationships/image" Target="../media/image9.emf"/><Relationship Id="rId6" Type="http://schemas.openxmlformats.org/officeDocument/2006/relationships/oleObject" Target="../embeddings/Microsoft___9.bin"/><Relationship Id="rId7" Type="http://schemas.openxmlformats.org/officeDocument/2006/relationships/image" Target="../media/image10.emf"/><Relationship Id="rId8" Type="http://schemas.openxmlformats.org/officeDocument/2006/relationships/oleObject" Target="../embeddings/Microsoft___10.bin"/><Relationship Id="rId9" Type="http://schemas.openxmlformats.org/officeDocument/2006/relationships/image" Target="../media/image1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7.jpg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93.bin"/><Relationship Id="rId20" Type="http://schemas.openxmlformats.org/officeDocument/2006/relationships/image" Target="../media/image82.emf"/><Relationship Id="rId21" Type="http://schemas.openxmlformats.org/officeDocument/2006/relationships/oleObject" Target="../embeddings/oleObject103.bin"/><Relationship Id="rId22" Type="http://schemas.openxmlformats.org/officeDocument/2006/relationships/oleObject" Target="../embeddings/oleObject104.bin"/><Relationship Id="rId10" Type="http://schemas.openxmlformats.org/officeDocument/2006/relationships/image" Target="../media/image81.emf"/><Relationship Id="rId11" Type="http://schemas.openxmlformats.org/officeDocument/2006/relationships/oleObject" Target="../embeddings/oleObject94.bin"/><Relationship Id="rId12" Type="http://schemas.openxmlformats.org/officeDocument/2006/relationships/oleObject" Target="../embeddings/oleObject95.bin"/><Relationship Id="rId13" Type="http://schemas.openxmlformats.org/officeDocument/2006/relationships/oleObject" Target="../embeddings/oleObject96.bin"/><Relationship Id="rId14" Type="http://schemas.openxmlformats.org/officeDocument/2006/relationships/oleObject" Target="../embeddings/oleObject97.bin"/><Relationship Id="rId15" Type="http://schemas.openxmlformats.org/officeDocument/2006/relationships/oleObject" Target="../embeddings/oleObject98.bin"/><Relationship Id="rId16" Type="http://schemas.openxmlformats.org/officeDocument/2006/relationships/oleObject" Target="../embeddings/oleObject99.bin"/><Relationship Id="rId17" Type="http://schemas.openxmlformats.org/officeDocument/2006/relationships/oleObject" Target="../embeddings/oleObject100.bin"/><Relationship Id="rId18" Type="http://schemas.openxmlformats.org/officeDocument/2006/relationships/oleObject" Target="../embeddings/oleObject101.bin"/><Relationship Id="rId19" Type="http://schemas.openxmlformats.org/officeDocument/2006/relationships/oleObject" Target="../embeddings/oleObject102.bin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0.bin"/><Relationship Id="rId4" Type="http://schemas.openxmlformats.org/officeDocument/2006/relationships/image" Target="../media/image78.emf"/><Relationship Id="rId5" Type="http://schemas.openxmlformats.org/officeDocument/2006/relationships/oleObject" Target="../embeddings/oleObject91.bin"/><Relationship Id="rId6" Type="http://schemas.openxmlformats.org/officeDocument/2006/relationships/image" Target="../media/image79.emf"/><Relationship Id="rId7" Type="http://schemas.openxmlformats.org/officeDocument/2006/relationships/oleObject" Target="../embeddings/oleObject92.bin"/><Relationship Id="rId8" Type="http://schemas.openxmlformats.org/officeDocument/2006/relationships/image" Target="../media/image80.emf"/></Relationships>
</file>

<file path=ppt/slides/_rels/slide3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11.bin"/><Relationship Id="rId12" Type="http://schemas.openxmlformats.org/officeDocument/2006/relationships/image" Target="../media/image84.emf"/><Relationship Id="rId13" Type="http://schemas.openxmlformats.org/officeDocument/2006/relationships/oleObject" Target="../embeddings/oleObject112.bin"/><Relationship Id="rId14" Type="http://schemas.openxmlformats.org/officeDocument/2006/relationships/image" Target="../media/image85.emf"/><Relationship Id="rId15" Type="http://schemas.openxmlformats.org/officeDocument/2006/relationships/oleObject" Target="../embeddings/oleObject113.bin"/><Relationship Id="rId16" Type="http://schemas.openxmlformats.org/officeDocument/2006/relationships/image" Target="../media/image86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05.bin"/><Relationship Id="rId4" Type="http://schemas.openxmlformats.org/officeDocument/2006/relationships/image" Target="../media/image83.emf"/><Relationship Id="rId5" Type="http://schemas.openxmlformats.org/officeDocument/2006/relationships/oleObject" Target="../embeddings/oleObject106.bin"/><Relationship Id="rId6" Type="http://schemas.openxmlformats.org/officeDocument/2006/relationships/image" Target="../media/image82.emf"/><Relationship Id="rId7" Type="http://schemas.openxmlformats.org/officeDocument/2006/relationships/oleObject" Target="../embeddings/oleObject107.bin"/><Relationship Id="rId8" Type="http://schemas.openxmlformats.org/officeDocument/2006/relationships/oleObject" Target="../embeddings/oleObject108.bin"/><Relationship Id="rId9" Type="http://schemas.openxmlformats.org/officeDocument/2006/relationships/oleObject" Target="../embeddings/oleObject109.bin"/><Relationship Id="rId10" Type="http://schemas.openxmlformats.org/officeDocument/2006/relationships/oleObject" Target="../embeddings/oleObject110.bin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17.bin"/><Relationship Id="rId20" Type="http://schemas.openxmlformats.org/officeDocument/2006/relationships/oleObject" Target="../embeddings/oleObject123.bin"/><Relationship Id="rId21" Type="http://schemas.openxmlformats.org/officeDocument/2006/relationships/oleObject" Target="../embeddings/oleObject124.bin"/><Relationship Id="rId22" Type="http://schemas.openxmlformats.org/officeDocument/2006/relationships/oleObject" Target="../embeddings/oleObject125.bin"/><Relationship Id="rId23" Type="http://schemas.openxmlformats.org/officeDocument/2006/relationships/oleObject" Target="../embeddings/oleObject126.bin"/><Relationship Id="rId24" Type="http://schemas.openxmlformats.org/officeDocument/2006/relationships/oleObject" Target="../embeddings/oleObject127.bin"/><Relationship Id="rId25" Type="http://schemas.openxmlformats.org/officeDocument/2006/relationships/oleObject" Target="../embeddings/oleObject128.bin"/><Relationship Id="rId26" Type="http://schemas.openxmlformats.org/officeDocument/2006/relationships/oleObject" Target="../embeddings/oleObject129.bin"/><Relationship Id="rId10" Type="http://schemas.openxmlformats.org/officeDocument/2006/relationships/image" Target="../media/image90.emf"/><Relationship Id="rId11" Type="http://schemas.openxmlformats.org/officeDocument/2006/relationships/oleObject" Target="../embeddings/oleObject118.bin"/><Relationship Id="rId12" Type="http://schemas.openxmlformats.org/officeDocument/2006/relationships/image" Target="../media/image91.emf"/><Relationship Id="rId13" Type="http://schemas.openxmlformats.org/officeDocument/2006/relationships/oleObject" Target="../embeddings/oleObject119.bin"/><Relationship Id="rId14" Type="http://schemas.openxmlformats.org/officeDocument/2006/relationships/image" Target="../media/image92.emf"/><Relationship Id="rId15" Type="http://schemas.openxmlformats.org/officeDocument/2006/relationships/oleObject" Target="../embeddings/oleObject120.bin"/><Relationship Id="rId16" Type="http://schemas.openxmlformats.org/officeDocument/2006/relationships/image" Target="../media/image93.emf"/><Relationship Id="rId17" Type="http://schemas.openxmlformats.org/officeDocument/2006/relationships/oleObject" Target="../embeddings/oleObject121.bin"/><Relationship Id="rId18" Type="http://schemas.openxmlformats.org/officeDocument/2006/relationships/image" Target="../media/image94.emf"/><Relationship Id="rId19" Type="http://schemas.openxmlformats.org/officeDocument/2006/relationships/oleObject" Target="../embeddings/oleObject122.bin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14.bin"/><Relationship Id="rId4" Type="http://schemas.openxmlformats.org/officeDocument/2006/relationships/image" Target="../media/image87.emf"/><Relationship Id="rId5" Type="http://schemas.openxmlformats.org/officeDocument/2006/relationships/oleObject" Target="../embeddings/oleObject115.bin"/><Relationship Id="rId6" Type="http://schemas.openxmlformats.org/officeDocument/2006/relationships/image" Target="../media/image88.emf"/><Relationship Id="rId7" Type="http://schemas.openxmlformats.org/officeDocument/2006/relationships/oleObject" Target="../embeddings/oleObject116.bin"/><Relationship Id="rId8" Type="http://schemas.openxmlformats.org/officeDocument/2006/relationships/image" Target="../media/image89.emf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6.emf"/><Relationship Id="rId12" Type="http://schemas.openxmlformats.org/officeDocument/2006/relationships/oleObject" Target="../embeddings/Microsoft___11.bin"/><Relationship Id="rId13" Type="http://schemas.openxmlformats.org/officeDocument/2006/relationships/image" Target="../media/image17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.bin"/><Relationship Id="rId4" Type="http://schemas.openxmlformats.org/officeDocument/2006/relationships/image" Target="../media/image13.emf"/><Relationship Id="rId5" Type="http://schemas.openxmlformats.org/officeDocument/2006/relationships/image" Target="../media/image18.jpg"/><Relationship Id="rId6" Type="http://schemas.openxmlformats.org/officeDocument/2006/relationships/oleObject" Target="../embeddings/oleObject2.bin"/><Relationship Id="rId7" Type="http://schemas.openxmlformats.org/officeDocument/2006/relationships/image" Target="../media/image14.emf"/><Relationship Id="rId8" Type="http://schemas.openxmlformats.org/officeDocument/2006/relationships/oleObject" Target="../embeddings/oleObject3.bin"/><Relationship Id="rId9" Type="http://schemas.openxmlformats.org/officeDocument/2006/relationships/image" Target="../media/image15.emf"/><Relationship Id="rId10" Type="http://schemas.openxmlformats.org/officeDocument/2006/relationships/oleObject" Target="../embeddings/oleObject4.bin"/></Relationships>
</file>

<file path=ppt/slides/_rels/slide40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33.bin"/><Relationship Id="rId20" Type="http://schemas.openxmlformats.org/officeDocument/2006/relationships/oleObject" Target="../embeddings/oleObject140.bin"/><Relationship Id="rId21" Type="http://schemas.openxmlformats.org/officeDocument/2006/relationships/oleObject" Target="../embeddings/oleObject141.bin"/><Relationship Id="rId10" Type="http://schemas.openxmlformats.org/officeDocument/2006/relationships/image" Target="../media/image96.emf"/><Relationship Id="rId11" Type="http://schemas.openxmlformats.org/officeDocument/2006/relationships/oleObject" Target="../embeddings/oleObject134.bin"/><Relationship Id="rId12" Type="http://schemas.openxmlformats.org/officeDocument/2006/relationships/image" Target="../media/image97.emf"/><Relationship Id="rId13" Type="http://schemas.openxmlformats.org/officeDocument/2006/relationships/oleObject" Target="../embeddings/oleObject135.bin"/><Relationship Id="rId14" Type="http://schemas.openxmlformats.org/officeDocument/2006/relationships/oleObject" Target="../embeddings/oleObject136.bin"/><Relationship Id="rId15" Type="http://schemas.openxmlformats.org/officeDocument/2006/relationships/oleObject" Target="../embeddings/oleObject137.bin"/><Relationship Id="rId16" Type="http://schemas.openxmlformats.org/officeDocument/2006/relationships/image" Target="../media/image98.emf"/><Relationship Id="rId17" Type="http://schemas.openxmlformats.org/officeDocument/2006/relationships/oleObject" Target="../embeddings/oleObject138.bin"/><Relationship Id="rId18" Type="http://schemas.openxmlformats.org/officeDocument/2006/relationships/image" Target="../media/image99.emf"/><Relationship Id="rId19" Type="http://schemas.openxmlformats.org/officeDocument/2006/relationships/oleObject" Target="../embeddings/oleObject139.bin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30.bin"/><Relationship Id="rId4" Type="http://schemas.openxmlformats.org/officeDocument/2006/relationships/image" Target="../media/image88.emf"/><Relationship Id="rId5" Type="http://schemas.openxmlformats.org/officeDocument/2006/relationships/oleObject" Target="../embeddings/oleObject131.bin"/><Relationship Id="rId6" Type="http://schemas.openxmlformats.org/officeDocument/2006/relationships/image" Target="../media/image92.emf"/><Relationship Id="rId7" Type="http://schemas.openxmlformats.org/officeDocument/2006/relationships/oleObject" Target="../embeddings/oleObject132.bin"/><Relationship Id="rId8" Type="http://schemas.openxmlformats.org/officeDocument/2006/relationships/image" Target="../media/image95.emf"/></Relationships>
</file>

<file path=ppt/slides/_rels/slide4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45.bin"/><Relationship Id="rId20" Type="http://schemas.openxmlformats.org/officeDocument/2006/relationships/oleObject" Target="../embeddings/oleObject152.bin"/><Relationship Id="rId21" Type="http://schemas.openxmlformats.org/officeDocument/2006/relationships/oleObject" Target="../embeddings/oleObject153.bin"/><Relationship Id="rId22" Type="http://schemas.openxmlformats.org/officeDocument/2006/relationships/oleObject" Target="../embeddings/oleObject154.bin"/><Relationship Id="rId23" Type="http://schemas.openxmlformats.org/officeDocument/2006/relationships/image" Target="../media/image100.emf"/><Relationship Id="rId24" Type="http://schemas.openxmlformats.org/officeDocument/2006/relationships/oleObject" Target="../embeddings/oleObject155.bin"/><Relationship Id="rId25" Type="http://schemas.openxmlformats.org/officeDocument/2006/relationships/image" Target="../media/image101.emf"/><Relationship Id="rId26" Type="http://schemas.openxmlformats.org/officeDocument/2006/relationships/oleObject" Target="../embeddings/oleObject156.bin"/><Relationship Id="rId27" Type="http://schemas.openxmlformats.org/officeDocument/2006/relationships/oleObject" Target="../embeddings/oleObject157.bin"/><Relationship Id="rId28" Type="http://schemas.openxmlformats.org/officeDocument/2006/relationships/oleObject" Target="../embeddings/oleObject158.bin"/><Relationship Id="rId29" Type="http://schemas.openxmlformats.org/officeDocument/2006/relationships/oleObject" Target="../embeddings/oleObject159.bin"/><Relationship Id="rId10" Type="http://schemas.openxmlformats.org/officeDocument/2006/relationships/image" Target="../media/image96.emf"/><Relationship Id="rId11" Type="http://schemas.openxmlformats.org/officeDocument/2006/relationships/oleObject" Target="../embeddings/oleObject146.bin"/><Relationship Id="rId12" Type="http://schemas.openxmlformats.org/officeDocument/2006/relationships/image" Target="../media/image97.emf"/><Relationship Id="rId13" Type="http://schemas.openxmlformats.org/officeDocument/2006/relationships/oleObject" Target="../embeddings/oleObject147.bin"/><Relationship Id="rId14" Type="http://schemas.openxmlformats.org/officeDocument/2006/relationships/oleObject" Target="../embeddings/oleObject148.bin"/><Relationship Id="rId15" Type="http://schemas.openxmlformats.org/officeDocument/2006/relationships/oleObject" Target="../embeddings/oleObject149.bin"/><Relationship Id="rId16" Type="http://schemas.openxmlformats.org/officeDocument/2006/relationships/image" Target="../media/image98.emf"/><Relationship Id="rId17" Type="http://schemas.openxmlformats.org/officeDocument/2006/relationships/oleObject" Target="../embeddings/oleObject150.bin"/><Relationship Id="rId18" Type="http://schemas.openxmlformats.org/officeDocument/2006/relationships/image" Target="../media/image99.emf"/><Relationship Id="rId19" Type="http://schemas.openxmlformats.org/officeDocument/2006/relationships/oleObject" Target="../embeddings/oleObject151.bin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42.bin"/><Relationship Id="rId4" Type="http://schemas.openxmlformats.org/officeDocument/2006/relationships/image" Target="../media/image88.emf"/><Relationship Id="rId5" Type="http://schemas.openxmlformats.org/officeDocument/2006/relationships/oleObject" Target="../embeddings/oleObject143.bin"/><Relationship Id="rId6" Type="http://schemas.openxmlformats.org/officeDocument/2006/relationships/image" Target="../media/image92.emf"/><Relationship Id="rId7" Type="http://schemas.openxmlformats.org/officeDocument/2006/relationships/oleObject" Target="../embeddings/oleObject144.bin"/><Relationship Id="rId8" Type="http://schemas.openxmlformats.org/officeDocument/2006/relationships/image" Target="../media/image95.emf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2.emf"/><Relationship Id="rId12" Type="http://schemas.openxmlformats.org/officeDocument/2006/relationships/oleObject" Target="../embeddings/oleObject9.bin"/><Relationship Id="rId13" Type="http://schemas.openxmlformats.org/officeDocument/2006/relationships/image" Target="../media/image1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5.bin"/><Relationship Id="rId4" Type="http://schemas.openxmlformats.org/officeDocument/2006/relationships/image" Target="../media/image19.emf"/><Relationship Id="rId5" Type="http://schemas.openxmlformats.org/officeDocument/2006/relationships/oleObject" Target="../embeddings/oleObject6.bin"/><Relationship Id="rId6" Type="http://schemas.openxmlformats.org/officeDocument/2006/relationships/image" Target="../media/image20.emf"/><Relationship Id="rId7" Type="http://schemas.openxmlformats.org/officeDocument/2006/relationships/image" Target="../media/image18.jpg"/><Relationship Id="rId8" Type="http://schemas.openxmlformats.org/officeDocument/2006/relationships/oleObject" Target="../embeddings/oleObject7.bin"/><Relationship Id="rId9" Type="http://schemas.openxmlformats.org/officeDocument/2006/relationships/image" Target="../media/image21.emf"/><Relationship Id="rId10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6.emf"/><Relationship Id="rId12" Type="http://schemas.openxmlformats.org/officeDocument/2006/relationships/oleObject" Target="../embeddings/oleObject14.bin"/><Relationship Id="rId13" Type="http://schemas.openxmlformats.org/officeDocument/2006/relationships/image" Target="../media/image27.emf"/><Relationship Id="rId14" Type="http://schemas.openxmlformats.org/officeDocument/2006/relationships/oleObject" Target="../embeddings/oleObject15.bin"/><Relationship Id="rId15" Type="http://schemas.openxmlformats.org/officeDocument/2006/relationships/image" Target="../media/image16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0.bin"/><Relationship Id="rId4" Type="http://schemas.openxmlformats.org/officeDocument/2006/relationships/image" Target="../media/image23.emf"/><Relationship Id="rId5" Type="http://schemas.openxmlformats.org/officeDocument/2006/relationships/image" Target="../media/image18.jpg"/><Relationship Id="rId6" Type="http://schemas.openxmlformats.org/officeDocument/2006/relationships/oleObject" Target="../embeddings/oleObject11.bin"/><Relationship Id="rId7" Type="http://schemas.openxmlformats.org/officeDocument/2006/relationships/image" Target="../media/image24.emf"/><Relationship Id="rId8" Type="http://schemas.openxmlformats.org/officeDocument/2006/relationships/oleObject" Target="../embeddings/oleObject12.bin"/><Relationship Id="rId9" Type="http://schemas.openxmlformats.org/officeDocument/2006/relationships/image" Target="../media/image25.emf"/><Relationship Id="rId10" Type="http://schemas.openxmlformats.org/officeDocument/2006/relationships/oleObject" Target="../embeddings/oleObject13.bin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6.emf"/><Relationship Id="rId12" Type="http://schemas.openxmlformats.org/officeDocument/2006/relationships/oleObject" Target="../embeddings/oleObject20.bin"/><Relationship Id="rId13" Type="http://schemas.openxmlformats.org/officeDocument/2006/relationships/image" Target="../media/image27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6.bin"/><Relationship Id="rId4" Type="http://schemas.openxmlformats.org/officeDocument/2006/relationships/image" Target="../media/image28.emf"/><Relationship Id="rId5" Type="http://schemas.openxmlformats.org/officeDocument/2006/relationships/image" Target="../media/image18.jpg"/><Relationship Id="rId6" Type="http://schemas.openxmlformats.org/officeDocument/2006/relationships/oleObject" Target="../embeddings/oleObject17.bin"/><Relationship Id="rId7" Type="http://schemas.openxmlformats.org/officeDocument/2006/relationships/image" Target="../media/image24.emf"/><Relationship Id="rId8" Type="http://schemas.openxmlformats.org/officeDocument/2006/relationships/oleObject" Target="../embeddings/oleObject18.bin"/><Relationship Id="rId9" Type="http://schemas.openxmlformats.org/officeDocument/2006/relationships/image" Target="../media/image25.emf"/><Relationship Id="rId10" Type="http://schemas.openxmlformats.org/officeDocument/2006/relationships/oleObject" Target="../embeddings/oleObject19.bin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7.emf"/><Relationship Id="rId12" Type="http://schemas.openxmlformats.org/officeDocument/2006/relationships/oleObject" Target="../embeddings/oleObject25.bin"/><Relationship Id="rId13" Type="http://schemas.openxmlformats.org/officeDocument/2006/relationships/image" Target="../media/image30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1.bin"/><Relationship Id="rId4" Type="http://schemas.openxmlformats.org/officeDocument/2006/relationships/image" Target="../media/image29.emf"/><Relationship Id="rId5" Type="http://schemas.openxmlformats.org/officeDocument/2006/relationships/image" Target="../media/image18.jpg"/><Relationship Id="rId6" Type="http://schemas.openxmlformats.org/officeDocument/2006/relationships/oleObject" Target="../embeddings/oleObject22.bin"/><Relationship Id="rId7" Type="http://schemas.openxmlformats.org/officeDocument/2006/relationships/image" Target="../media/image24.emf"/><Relationship Id="rId8" Type="http://schemas.openxmlformats.org/officeDocument/2006/relationships/oleObject" Target="../embeddings/oleObject23.bin"/><Relationship Id="rId9" Type="http://schemas.openxmlformats.org/officeDocument/2006/relationships/image" Target="../media/image26.emf"/><Relationship Id="rId10" Type="http://schemas.openxmlformats.org/officeDocument/2006/relationships/oleObject" Target="../embeddings/oleObject24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4" Type="http://schemas.openxmlformats.org/officeDocument/2006/relationships/image" Target="../media/image31.emf"/><Relationship Id="rId5" Type="http://schemas.openxmlformats.org/officeDocument/2006/relationships/oleObject" Target="../embeddings/oleObject27.bin"/><Relationship Id="rId6" Type="http://schemas.openxmlformats.org/officeDocument/2006/relationships/image" Target="../media/image32.emf"/><Relationship Id="rId7" Type="http://schemas.openxmlformats.org/officeDocument/2006/relationships/oleObject" Target="../embeddings/oleObject28.bin"/><Relationship Id="rId8" Type="http://schemas.openxmlformats.org/officeDocument/2006/relationships/image" Target="../media/image33.emf"/><Relationship Id="rId9" Type="http://schemas.openxmlformats.org/officeDocument/2006/relationships/oleObject" Target="../embeddings/oleObject29.bin"/><Relationship Id="rId10" Type="http://schemas.openxmlformats.org/officeDocument/2006/relationships/image" Target="../media/image34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b="1" dirty="0" err="1" smtClean="0"/>
              <a:t>MatcherNet</a:t>
            </a:r>
            <a:endParaRPr kumimoji="1" lang="ja-JP" altLang="en-US" b="1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2018/</a:t>
            </a:r>
            <a:r>
              <a:rPr lang="en-US" altLang="ja-JP" dirty="0" smtClean="0"/>
              <a:t>10</a:t>
            </a:r>
            <a:r>
              <a:rPr kumimoji="1" lang="en-US" altLang="ja-JP" dirty="0" smtClean="0"/>
              <a:t>/26</a:t>
            </a:r>
          </a:p>
          <a:p>
            <a:r>
              <a:rPr lang="en-US" altLang="ja-JP" dirty="0" err="1" smtClean="0"/>
              <a:t>Oba&amp;JJ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982656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下矢印 40"/>
          <p:cNvSpPr/>
          <p:nvPr/>
        </p:nvSpPr>
        <p:spPr>
          <a:xfrm>
            <a:off x="6066706" y="1365703"/>
            <a:ext cx="1834357" cy="5012269"/>
          </a:xfrm>
          <a:prstGeom prst="downArrow">
            <a:avLst>
              <a:gd name="adj1" fmla="val 54999"/>
              <a:gd name="adj2" fmla="val 5121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 smtClean="0"/>
              <a:t>Inference of hidden “cause”</a:t>
            </a:r>
            <a:endParaRPr kumimoji="1" lang="ja-JP" altLang="en-US" dirty="0"/>
          </a:p>
        </p:txBody>
      </p:sp>
      <p:sp>
        <p:nvSpPr>
          <p:cNvPr id="4" name="台形 3"/>
          <p:cNvSpPr/>
          <p:nvPr/>
        </p:nvSpPr>
        <p:spPr>
          <a:xfrm>
            <a:off x="192775" y="3523017"/>
            <a:ext cx="3674042" cy="1315466"/>
          </a:xfrm>
          <a:prstGeom prst="trapezoid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猫　イラスト_-_Google_検索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810" y="3059514"/>
            <a:ext cx="1093233" cy="961084"/>
          </a:xfrm>
          <a:prstGeom prst="rect">
            <a:avLst/>
          </a:prstGeom>
        </p:spPr>
      </p:pic>
      <p:graphicFrame>
        <p:nvGraphicFramePr>
          <p:cNvPr id="6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4589175"/>
              </p:ext>
            </p:extLst>
          </p:nvPr>
        </p:nvGraphicFramePr>
        <p:xfrm>
          <a:off x="1099975" y="2712963"/>
          <a:ext cx="47307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76" name="数式" r:id="rId4" imgW="165100" imgH="203200" progId="Equation.3">
                  <p:embed/>
                </p:oleObj>
              </mc:Choice>
              <mc:Fallback>
                <p:oleObj name="数式" r:id="rId4" imgW="165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99975" y="2712963"/>
                        <a:ext cx="47307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図 6" descr="猫　イラスト_-_Google_検索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5883" flipH="1">
            <a:off x="562194" y="3620174"/>
            <a:ext cx="1205665" cy="1036584"/>
          </a:xfrm>
          <a:prstGeom prst="rect">
            <a:avLst/>
          </a:prstGeom>
        </p:spPr>
      </p:pic>
      <p:graphicFrame>
        <p:nvGraphicFramePr>
          <p:cNvPr id="8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612808"/>
              </p:ext>
            </p:extLst>
          </p:nvPr>
        </p:nvGraphicFramePr>
        <p:xfrm>
          <a:off x="240474" y="3292400"/>
          <a:ext cx="509587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77" name="数式" r:id="rId6" imgW="177800" imgH="203200" progId="Equation.3">
                  <p:embed/>
                </p:oleObj>
              </mc:Choice>
              <mc:Fallback>
                <p:oleObj name="数式" r:id="rId6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40474" y="3292400"/>
                        <a:ext cx="509587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図 8" descr="猫　イラスト_-_Google_検索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6098" flipH="1">
            <a:off x="827438" y="2969489"/>
            <a:ext cx="1044023" cy="897610"/>
          </a:xfrm>
          <a:prstGeom prst="rect">
            <a:avLst/>
          </a:prstGeom>
        </p:spPr>
      </p:pic>
      <p:graphicFrame>
        <p:nvGraphicFramePr>
          <p:cNvPr id="10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8089635"/>
              </p:ext>
            </p:extLst>
          </p:nvPr>
        </p:nvGraphicFramePr>
        <p:xfrm>
          <a:off x="3051275" y="2751751"/>
          <a:ext cx="509587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78" name="数式" r:id="rId8" imgW="177800" imgH="215900" progId="Equation.3">
                  <p:embed/>
                </p:oleObj>
              </mc:Choice>
              <mc:Fallback>
                <p:oleObj name="数式" r:id="rId8" imgW="177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51275" y="2751751"/>
                        <a:ext cx="509587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6050513"/>
              </p:ext>
            </p:extLst>
          </p:nvPr>
        </p:nvGraphicFramePr>
        <p:xfrm>
          <a:off x="1538075" y="1268180"/>
          <a:ext cx="1198563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79" name="数式" r:id="rId10" imgW="419100" imgH="203200" progId="Equation.3">
                  <p:embed/>
                </p:oleObj>
              </mc:Choice>
              <mc:Fallback>
                <p:oleObj name="数式" r:id="rId10" imgW="419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38075" y="1268180"/>
                        <a:ext cx="1198563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台形 11"/>
          <p:cNvSpPr/>
          <p:nvPr/>
        </p:nvSpPr>
        <p:spPr>
          <a:xfrm>
            <a:off x="779916" y="1847128"/>
            <a:ext cx="2284319" cy="817885"/>
          </a:xfrm>
          <a:prstGeom prst="trapezoid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円/楕円 12"/>
          <p:cNvSpPr/>
          <p:nvPr/>
        </p:nvSpPr>
        <p:spPr>
          <a:xfrm>
            <a:off x="906737" y="2241076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13"/>
          <p:cNvSpPr/>
          <p:nvPr/>
        </p:nvSpPr>
        <p:spPr>
          <a:xfrm>
            <a:off x="1348297" y="1929262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円/楕円 14"/>
          <p:cNvSpPr/>
          <p:nvPr/>
        </p:nvSpPr>
        <p:spPr>
          <a:xfrm>
            <a:off x="2165137" y="2001534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6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8948283"/>
              </p:ext>
            </p:extLst>
          </p:nvPr>
        </p:nvGraphicFramePr>
        <p:xfrm>
          <a:off x="3617913" y="3009900"/>
          <a:ext cx="2940050" cy="184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0" name="数式" r:id="rId12" imgW="1028700" imgH="647700" progId="Equation.3">
                  <p:embed/>
                </p:oleObj>
              </mc:Choice>
              <mc:Fallback>
                <p:oleObj name="数式" r:id="rId12" imgW="1028700" imgH="647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617913" y="3009900"/>
                        <a:ext cx="2940050" cy="184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オブジェクト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2627096"/>
              </p:ext>
            </p:extLst>
          </p:nvPr>
        </p:nvGraphicFramePr>
        <p:xfrm>
          <a:off x="3867150" y="1839913"/>
          <a:ext cx="2287588" cy="608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1" name="数式" r:id="rId14" imgW="812800" imgH="215900" progId="Equation.3">
                  <p:embed/>
                </p:oleObj>
              </mc:Choice>
              <mc:Fallback>
                <p:oleObj name="数式" r:id="rId14" imgW="812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867150" y="1839913"/>
                        <a:ext cx="2287588" cy="608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台形 17"/>
          <p:cNvSpPr/>
          <p:nvPr/>
        </p:nvSpPr>
        <p:spPr>
          <a:xfrm>
            <a:off x="239476" y="5351543"/>
            <a:ext cx="3674042" cy="1315466"/>
          </a:xfrm>
          <a:prstGeom prst="trapezoid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9" name="図形グループ 18"/>
          <p:cNvGrpSpPr/>
          <p:nvPr/>
        </p:nvGrpSpPr>
        <p:grpSpPr>
          <a:xfrm>
            <a:off x="613678" y="5484459"/>
            <a:ext cx="2916857" cy="192784"/>
            <a:chOff x="4683265" y="4861777"/>
            <a:chExt cx="2916857" cy="192784"/>
          </a:xfrm>
        </p:grpSpPr>
        <p:sp>
          <p:nvSpPr>
            <p:cNvPr id="20" name="円/楕円 19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円/楕円 20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円/楕円 21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円/楕円 22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円/楕円 23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/楕円 24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6" name="図形グループ 25"/>
          <p:cNvGrpSpPr/>
          <p:nvPr/>
        </p:nvGrpSpPr>
        <p:grpSpPr>
          <a:xfrm>
            <a:off x="389662" y="6315463"/>
            <a:ext cx="3376441" cy="194582"/>
            <a:chOff x="4683265" y="4861777"/>
            <a:chExt cx="2916857" cy="192784"/>
          </a:xfrm>
        </p:grpSpPr>
        <p:sp>
          <p:nvSpPr>
            <p:cNvPr id="27" name="円/楕円 26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円/楕円 27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円/楕円 28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円/楕円 29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円/楕円 30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円/楕円 31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3" name="図形グループ 32"/>
          <p:cNvGrpSpPr/>
          <p:nvPr/>
        </p:nvGrpSpPr>
        <p:grpSpPr>
          <a:xfrm>
            <a:off x="517179" y="5863651"/>
            <a:ext cx="3112847" cy="192784"/>
            <a:chOff x="4683265" y="4861777"/>
            <a:chExt cx="2916857" cy="192784"/>
          </a:xfrm>
        </p:grpSpPr>
        <p:sp>
          <p:nvSpPr>
            <p:cNvPr id="34" name="円/楕円 33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円/楕円 34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円/楕円 35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円/楕円 36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円/楕円 37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円/楕円 38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aphicFrame>
        <p:nvGraphicFramePr>
          <p:cNvPr id="40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5228070"/>
              </p:ext>
            </p:extLst>
          </p:nvPr>
        </p:nvGraphicFramePr>
        <p:xfrm>
          <a:off x="4027487" y="5573713"/>
          <a:ext cx="18891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2" name="数式" r:id="rId16" imgW="660400" imgH="203200" progId="Equation.3">
                  <p:embed/>
                </p:oleObj>
              </mc:Choice>
              <mc:Fallback>
                <p:oleObj name="数式" r:id="rId16" imgW="660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027487" y="5573713"/>
                        <a:ext cx="18891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テキスト ボックス 41"/>
          <p:cNvSpPr txBox="1"/>
          <p:nvPr/>
        </p:nvSpPr>
        <p:spPr>
          <a:xfrm>
            <a:off x="6311445" y="1301708"/>
            <a:ext cx="13692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 smtClean="0">
                <a:solidFill>
                  <a:srgbClr val="1F497D"/>
                </a:solidFill>
              </a:rPr>
              <a:t>Probabilistic</a:t>
            </a:r>
          </a:p>
          <a:p>
            <a:pPr algn="ctr"/>
            <a:r>
              <a:rPr kumimoji="1" lang="en-US" altLang="ja-JP" b="1" dirty="0" smtClean="0">
                <a:solidFill>
                  <a:srgbClr val="1F497D"/>
                </a:solidFill>
              </a:rPr>
              <a:t>Generative</a:t>
            </a:r>
          </a:p>
          <a:p>
            <a:pPr algn="ctr"/>
            <a:r>
              <a:rPr lang="en-US" altLang="ja-JP" b="1" dirty="0" smtClean="0">
                <a:solidFill>
                  <a:srgbClr val="1F497D"/>
                </a:solidFill>
              </a:rPr>
              <a:t>model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sp>
        <p:nvSpPr>
          <p:cNvPr id="43" name="下矢印 42"/>
          <p:cNvSpPr/>
          <p:nvPr/>
        </p:nvSpPr>
        <p:spPr>
          <a:xfrm rot="10800000">
            <a:off x="7513763" y="1446477"/>
            <a:ext cx="1834357" cy="5012269"/>
          </a:xfrm>
          <a:prstGeom prst="downArrow">
            <a:avLst>
              <a:gd name="adj1" fmla="val 54999"/>
              <a:gd name="adj2" fmla="val 5121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テキスト ボックス 43"/>
          <p:cNvSpPr txBox="1"/>
          <p:nvPr/>
        </p:nvSpPr>
        <p:spPr>
          <a:xfrm>
            <a:off x="7901672" y="5780331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 smtClean="0">
                <a:solidFill>
                  <a:srgbClr val="1F497D"/>
                </a:solidFill>
              </a:rPr>
              <a:t>Inference</a:t>
            </a:r>
          </a:p>
          <a:p>
            <a:pPr algn="ctr"/>
            <a:r>
              <a:rPr lang="en-US" altLang="ja-JP" b="1" dirty="0" smtClean="0">
                <a:solidFill>
                  <a:srgbClr val="1F497D"/>
                </a:solidFill>
              </a:rPr>
              <a:t>process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901347" y="1360938"/>
            <a:ext cx="727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rgbClr val="1F497D"/>
                </a:solidFill>
              </a:rPr>
              <a:t>cause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sp>
        <p:nvSpPr>
          <p:cNvPr id="46" name="テキスト ボックス 45"/>
          <p:cNvSpPr txBox="1"/>
          <p:nvPr/>
        </p:nvSpPr>
        <p:spPr>
          <a:xfrm>
            <a:off x="324714" y="2946261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rgbClr val="1F497D"/>
                </a:solidFill>
              </a:rPr>
              <a:t>state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495830" y="4982211"/>
            <a:ext cx="1329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>
                <a:solidFill>
                  <a:srgbClr val="1F497D"/>
                </a:solidFill>
              </a:rPr>
              <a:t>o</a:t>
            </a:r>
            <a:r>
              <a:rPr kumimoji="1" lang="en-US" altLang="ja-JP" b="1" dirty="0" smtClean="0">
                <a:solidFill>
                  <a:srgbClr val="1F497D"/>
                </a:solidFill>
              </a:rPr>
              <a:t>bservation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graphicFrame>
        <p:nvGraphicFramePr>
          <p:cNvPr id="48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7266169"/>
              </p:ext>
            </p:extLst>
          </p:nvPr>
        </p:nvGraphicFramePr>
        <p:xfrm>
          <a:off x="1960563" y="5000625"/>
          <a:ext cx="363537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3" name="数式" r:id="rId18" imgW="127000" imgH="165100" progId="Equation.3">
                  <p:embed/>
                </p:oleObj>
              </mc:Choice>
              <mc:Fallback>
                <p:oleObj name="数式" r:id="rId18" imgW="1270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960563" y="5000625"/>
                        <a:ext cx="363537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8186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 smtClean="0"/>
              <a:t>Inference of hidden “cause”</a:t>
            </a:r>
            <a:endParaRPr kumimoji="1" lang="ja-JP" altLang="en-US" dirty="0"/>
          </a:p>
        </p:txBody>
      </p:sp>
      <p:sp>
        <p:nvSpPr>
          <p:cNvPr id="4" name="台形 3"/>
          <p:cNvSpPr/>
          <p:nvPr/>
        </p:nvSpPr>
        <p:spPr>
          <a:xfrm>
            <a:off x="192775" y="3523017"/>
            <a:ext cx="3674042" cy="1315466"/>
          </a:xfrm>
          <a:prstGeom prst="trapezoid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猫　イラスト_-_Google_検索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810" y="3059514"/>
            <a:ext cx="1093233" cy="961084"/>
          </a:xfrm>
          <a:prstGeom prst="rect">
            <a:avLst/>
          </a:prstGeom>
        </p:spPr>
      </p:pic>
      <p:graphicFrame>
        <p:nvGraphicFramePr>
          <p:cNvPr id="6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9400934"/>
              </p:ext>
            </p:extLst>
          </p:nvPr>
        </p:nvGraphicFramePr>
        <p:xfrm>
          <a:off x="1099975" y="2712963"/>
          <a:ext cx="47307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29" name="数式" r:id="rId4" imgW="165100" imgH="203200" progId="Equation.3">
                  <p:embed/>
                </p:oleObj>
              </mc:Choice>
              <mc:Fallback>
                <p:oleObj name="数式" r:id="rId4" imgW="165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99975" y="2712963"/>
                        <a:ext cx="47307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図 6" descr="猫　イラスト_-_Google_検索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5883" flipH="1">
            <a:off x="562194" y="3620174"/>
            <a:ext cx="1205665" cy="1036584"/>
          </a:xfrm>
          <a:prstGeom prst="rect">
            <a:avLst/>
          </a:prstGeom>
        </p:spPr>
      </p:pic>
      <p:graphicFrame>
        <p:nvGraphicFramePr>
          <p:cNvPr id="8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8425037"/>
              </p:ext>
            </p:extLst>
          </p:nvPr>
        </p:nvGraphicFramePr>
        <p:xfrm>
          <a:off x="240474" y="3292400"/>
          <a:ext cx="509587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30" name="数式" r:id="rId6" imgW="177800" imgH="203200" progId="Equation.3">
                  <p:embed/>
                </p:oleObj>
              </mc:Choice>
              <mc:Fallback>
                <p:oleObj name="数式" r:id="rId6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40474" y="3292400"/>
                        <a:ext cx="509587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図 8" descr="猫　イラスト_-_Google_検索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6098" flipH="1">
            <a:off x="827438" y="2969489"/>
            <a:ext cx="1044023" cy="897610"/>
          </a:xfrm>
          <a:prstGeom prst="rect">
            <a:avLst/>
          </a:prstGeom>
        </p:spPr>
      </p:pic>
      <p:graphicFrame>
        <p:nvGraphicFramePr>
          <p:cNvPr id="10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5507061"/>
              </p:ext>
            </p:extLst>
          </p:nvPr>
        </p:nvGraphicFramePr>
        <p:xfrm>
          <a:off x="3051275" y="2751751"/>
          <a:ext cx="509587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31" name="数式" r:id="rId8" imgW="177800" imgH="215900" progId="Equation.3">
                  <p:embed/>
                </p:oleObj>
              </mc:Choice>
              <mc:Fallback>
                <p:oleObj name="数式" r:id="rId8" imgW="177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51275" y="2751751"/>
                        <a:ext cx="509587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4531373"/>
              </p:ext>
            </p:extLst>
          </p:nvPr>
        </p:nvGraphicFramePr>
        <p:xfrm>
          <a:off x="1626940" y="1358900"/>
          <a:ext cx="361950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32" name="数式" r:id="rId10" imgW="127000" imgH="139700" progId="Equation.3">
                  <p:embed/>
                </p:oleObj>
              </mc:Choice>
              <mc:Fallback>
                <p:oleObj name="数式" r:id="rId10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626940" y="1358900"/>
                        <a:ext cx="361950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台形 11"/>
          <p:cNvSpPr/>
          <p:nvPr/>
        </p:nvSpPr>
        <p:spPr>
          <a:xfrm>
            <a:off x="779916" y="1847128"/>
            <a:ext cx="2284319" cy="817885"/>
          </a:xfrm>
          <a:prstGeom prst="trapezoid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円/楕円 12"/>
          <p:cNvSpPr/>
          <p:nvPr/>
        </p:nvSpPr>
        <p:spPr>
          <a:xfrm>
            <a:off x="906737" y="2241076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13"/>
          <p:cNvSpPr/>
          <p:nvPr/>
        </p:nvSpPr>
        <p:spPr>
          <a:xfrm>
            <a:off x="1348297" y="1929262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円/楕円 14"/>
          <p:cNvSpPr/>
          <p:nvPr/>
        </p:nvSpPr>
        <p:spPr>
          <a:xfrm>
            <a:off x="2165137" y="2001534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6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0937254"/>
              </p:ext>
            </p:extLst>
          </p:nvPr>
        </p:nvGraphicFramePr>
        <p:xfrm>
          <a:off x="3511333" y="3354388"/>
          <a:ext cx="3448050" cy="115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33" name="数式" r:id="rId12" imgW="1206500" imgH="406400" progId="Equation.3">
                  <p:embed/>
                </p:oleObj>
              </mc:Choice>
              <mc:Fallback>
                <p:oleObj name="数式" r:id="rId12" imgW="12065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511333" y="3354388"/>
                        <a:ext cx="3448050" cy="1158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オブジェクト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9552077"/>
              </p:ext>
            </p:extLst>
          </p:nvPr>
        </p:nvGraphicFramePr>
        <p:xfrm>
          <a:off x="3945625" y="1839913"/>
          <a:ext cx="2359025" cy="608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34" name="数式" r:id="rId14" imgW="838200" imgH="215900" progId="Equation.3">
                  <p:embed/>
                </p:oleObj>
              </mc:Choice>
              <mc:Fallback>
                <p:oleObj name="数式" r:id="rId14" imgW="838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945625" y="1839913"/>
                        <a:ext cx="2359025" cy="608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台形 17"/>
          <p:cNvSpPr/>
          <p:nvPr/>
        </p:nvSpPr>
        <p:spPr>
          <a:xfrm>
            <a:off x="239476" y="5351543"/>
            <a:ext cx="3674042" cy="1315466"/>
          </a:xfrm>
          <a:prstGeom prst="trapezoid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9" name="図形グループ 18"/>
          <p:cNvGrpSpPr/>
          <p:nvPr/>
        </p:nvGrpSpPr>
        <p:grpSpPr>
          <a:xfrm>
            <a:off x="613678" y="5484459"/>
            <a:ext cx="2916857" cy="192784"/>
            <a:chOff x="4683265" y="4861777"/>
            <a:chExt cx="2916857" cy="192784"/>
          </a:xfrm>
        </p:grpSpPr>
        <p:sp>
          <p:nvSpPr>
            <p:cNvPr id="20" name="円/楕円 19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円/楕円 20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円/楕円 21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円/楕円 22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円/楕円 23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/楕円 24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6" name="図形グループ 25"/>
          <p:cNvGrpSpPr/>
          <p:nvPr/>
        </p:nvGrpSpPr>
        <p:grpSpPr>
          <a:xfrm>
            <a:off x="389662" y="6315463"/>
            <a:ext cx="3376441" cy="194582"/>
            <a:chOff x="4683265" y="4861777"/>
            <a:chExt cx="2916857" cy="192784"/>
          </a:xfrm>
        </p:grpSpPr>
        <p:sp>
          <p:nvSpPr>
            <p:cNvPr id="27" name="円/楕円 26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円/楕円 27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円/楕円 28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円/楕円 29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円/楕円 30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円/楕円 31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3" name="図形グループ 32"/>
          <p:cNvGrpSpPr/>
          <p:nvPr/>
        </p:nvGrpSpPr>
        <p:grpSpPr>
          <a:xfrm>
            <a:off x="517179" y="5863651"/>
            <a:ext cx="3112847" cy="192784"/>
            <a:chOff x="4683265" y="4861777"/>
            <a:chExt cx="2916857" cy="192784"/>
          </a:xfrm>
        </p:grpSpPr>
        <p:sp>
          <p:nvSpPr>
            <p:cNvPr id="34" name="円/楕円 33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円/楕円 34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円/楕円 35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円/楕円 36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円/楕円 37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円/楕円 38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0" name="図形グループ 49"/>
          <p:cNvGrpSpPr/>
          <p:nvPr/>
        </p:nvGrpSpPr>
        <p:grpSpPr>
          <a:xfrm>
            <a:off x="7425001" y="1446477"/>
            <a:ext cx="1447057" cy="5093043"/>
            <a:chOff x="6066706" y="1365703"/>
            <a:chExt cx="3281414" cy="5093043"/>
          </a:xfrm>
        </p:grpSpPr>
        <p:sp>
          <p:nvSpPr>
            <p:cNvPr id="41" name="下矢印 40"/>
            <p:cNvSpPr/>
            <p:nvPr/>
          </p:nvSpPr>
          <p:spPr>
            <a:xfrm>
              <a:off x="6066706" y="1365703"/>
              <a:ext cx="1834357" cy="5012269"/>
            </a:xfrm>
            <a:prstGeom prst="downArrow">
              <a:avLst>
                <a:gd name="adj1" fmla="val 54999"/>
                <a:gd name="adj2" fmla="val 51217"/>
              </a:avLst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下矢印 42"/>
            <p:cNvSpPr/>
            <p:nvPr/>
          </p:nvSpPr>
          <p:spPr>
            <a:xfrm rot="10800000">
              <a:off x="7513763" y="1446477"/>
              <a:ext cx="1834357" cy="5012269"/>
            </a:xfrm>
            <a:prstGeom prst="downArrow">
              <a:avLst>
                <a:gd name="adj1" fmla="val 54999"/>
                <a:gd name="adj2" fmla="val 51217"/>
              </a:avLst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5" name="テキスト ボックス 44"/>
          <p:cNvSpPr txBox="1"/>
          <p:nvPr/>
        </p:nvSpPr>
        <p:spPr>
          <a:xfrm>
            <a:off x="901347" y="1360938"/>
            <a:ext cx="727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rgbClr val="1F497D"/>
                </a:solidFill>
              </a:rPr>
              <a:t>cause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sp>
        <p:nvSpPr>
          <p:cNvPr id="46" name="テキスト ボックス 45"/>
          <p:cNvSpPr txBox="1"/>
          <p:nvPr/>
        </p:nvSpPr>
        <p:spPr>
          <a:xfrm>
            <a:off x="324714" y="2946261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rgbClr val="1F497D"/>
                </a:solidFill>
              </a:rPr>
              <a:t>state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495830" y="4982211"/>
            <a:ext cx="1329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>
                <a:solidFill>
                  <a:srgbClr val="1F497D"/>
                </a:solidFill>
              </a:rPr>
              <a:t>o</a:t>
            </a:r>
            <a:r>
              <a:rPr kumimoji="1" lang="en-US" altLang="ja-JP" b="1" dirty="0" smtClean="0">
                <a:solidFill>
                  <a:srgbClr val="1F497D"/>
                </a:solidFill>
              </a:rPr>
              <a:t>bservation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graphicFrame>
        <p:nvGraphicFramePr>
          <p:cNvPr id="48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1537689"/>
              </p:ext>
            </p:extLst>
          </p:nvPr>
        </p:nvGraphicFramePr>
        <p:xfrm>
          <a:off x="1960563" y="5000625"/>
          <a:ext cx="363537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35" name="数式" r:id="rId16" imgW="127000" imgH="165100" progId="Equation.3">
                  <p:embed/>
                </p:oleObj>
              </mc:Choice>
              <mc:Fallback>
                <p:oleObj name="数式" r:id="rId16" imgW="1270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60563" y="5000625"/>
                        <a:ext cx="363537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テキスト ボックス 2"/>
          <p:cNvSpPr txBox="1"/>
          <p:nvPr/>
        </p:nvSpPr>
        <p:spPr>
          <a:xfrm>
            <a:off x="2510743" y="89972"/>
            <a:ext cx="64809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dirty="0" smtClean="0"/>
              <a:t>Nonlinear </a:t>
            </a:r>
            <a:r>
              <a:rPr kumimoji="1" lang="mr-IN" altLang="ja-JP" sz="2800" b="1" dirty="0" smtClean="0"/>
              <a:t>–</a:t>
            </a:r>
            <a:r>
              <a:rPr kumimoji="1" lang="en-US" altLang="ja-JP" sz="2800" b="1" dirty="0" smtClean="0"/>
              <a:t> </a:t>
            </a:r>
            <a:r>
              <a:rPr kumimoji="1" lang="en-US" altLang="ja-JP" sz="2800" b="1" dirty="0" err="1" smtClean="0"/>
              <a:t>multi.obj</a:t>
            </a:r>
            <a:r>
              <a:rPr kumimoji="1" lang="en-US" altLang="ja-JP" sz="2800" b="1" dirty="0" smtClean="0"/>
              <a:t>. </a:t>
            </a:r>
            <a:r>
              <a:rPr kumimoji="1" lang="mr-IN" altLang="ja-JP" sz="2800" b="1" dirty="0" smtClean="0"/>
              <a:t>–</a:t>
            </a:r>
            <a:r>
              <a:rPr kumimoji="1" lang="en-US" altLang="ja-JP" sz="2800" b="1" dirty="0" smtClean="0"/>
              <a:t> </a:t>
            </a:r>
            <a:r>
              <a:rPr kumimoji="1" lang="en-US" altLang="ja-JP" sz="2800" b="1" dirty="0" err="1" smtClean="0"/>
              <a:t>multi.channel</a:t>
            </a:r>
            <a:r>
              <a:rPr kumimoji="1" lang="en-US" altLang="ja-JP" sz="2800" b="1" dirty="0" smtClean="0"/>
              <a:t> ver.</a:t>
            </a:r>
            <a:endParaRPr kumimoji="1" lang="ja-JP" altLang="en-US" sz="2800" b="1" dirty="0"/>
          </a:p>
        </p:txBody>
      </p:sp>
      <p:graphicFrame>
        <p:nvGraphicFramePr>
          <p:cNvPr id="49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4273816"/>
              </p:ext>
            </p:extLst>
          </p:nvPr>
        </p:nvGraphicFramePr>
        <p:xfrm>
          <a:off x="4032938" y="5041777"/>
          <a:ext cx="3305175" cy="170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36" name="数式" r:id="rId18" imgW="1155700" imgH="596900" progId="Equation.3">
                  <p:embed/>
                </p:oleObj>
              </mc:Choice>
              <mc:Fallback>
                <p:oleObj name="数式" r:id="rId18" imgW="1155700" imgH="596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32938" y="5041777"/>
                        <a:ext cx="3305175" cy="170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8510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 smtClean="0"/>
              <a:t>Multiple models</a:t>
            </a:r>
            <a:endParaRPr kumimoji="1" lang="ja-JP" altLang="en-US" dirty="0"/>
          </a:p>
        </p:txBody>
      </p:sp>
      <p:graphicFrame>
        <p:nvGraphicFramePr>
          <p:cNvPr id="11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0998228"/>
              </p:ext>
            </p:extLst>
          </p:nvPr>
        </p:nvGraphicFramePr>
        <p:xfrm>
          <a:off x="1218700" y="1358900"/>
          <a:ext cx="361950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73" name="数式" r:id="rId3" imgW="127000" imgH="139700" progId="Equation.3">
                  <p:embed/>
                </p:oleObj>
              </mc:Choice>
              <mc:Fallback>
                <p:oleObj name="数式" r:id="rId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8700" y="1358900"/>
                        <a:ext cx="361950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台形 11"/>
          <p:cNvSpPr/>
          <p:nvPr/>
        </p:nvSpPr>
        <p:spPr>
          <a:xfrm>
            <a:off x="371676" y="1847128"/>
            <a:ext cx="2284319" cy="817885"/>
          </a:xfrm>
          <a:prstGeom prst="trapezoid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円/楕円 12"/>
          <p:cNvSpPr/>
          <p:nvPr/>
        </p:nvSpPr>
        <p:spPr>
          <a:xfrm>
            <a:off x="498497" y="2241076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13"/>
          <p:cNvSpPr/>
          <p:nvPr/>
        </p:nvSpPr>
        <p:spPr>
          <a:xfrm>
            <a:off x="940057" y="1929262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円/楕円 14"/>
          <p:cNvSpPr/>
          <p:nvPr/>
        </p:nvSpPr>
        <p:spPr>
          <a:xfrm>
            <a:off x="1756897" y="2001534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台形 17"/>
          <p:cNvSpPr/>
          <p:nvPr/>
        </p:nvSpPr>
        <p:spPr>
          <a:xfrm>
            <a:off x="2755923" y="5351543"/>
            <a:ext cx="3674042" cy="1315466"/>
          </a:xfrm>
          <a:prstGeom prst="trapezoid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9" name="図形グループ 18"/>
          <p:cNvGrpSpPr/>
          <p:nvPr/>
        </p:nvGrpSpPr>
        <p:grpSpPr>
          <a:xfrm>
            <a:off x="3130125" y="5484459"/>
            <a:ext cx="2916857" cy="192784"/>
            <a:chOff x="4683265" y="4861777"/>
            <a:chExt cx="2916857" cy="192784"/>
          </a:xfrm>
        </p:grpSpPr>
        <p:sp>
          <p:nvSpPr>
            <p:cNvPr id="20" name="円/楕円 19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円/楕円 20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円/楕円 21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円/楕円 22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円/楕円 23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/楕円 24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6" name="図形グループ 25"/>
          <p:cNvGrpSpPr/>
          <p:nvPr/>
        </p:nvGrpSpPr>
        <p:grpSpPr>
          <a:xfrm>
            <a:off x="2906109" y="6315463"/>
            <a:ext cx="3376441" cy="194582"/>
            <a:chOff x="4683265" y="4861777"/>
            <a:chExt cx="2916857" cy="192784"/>
          </a:xfrm>
        </p:grpSpPr>
        <p:sp>
          <p:nvSpPr>
            <p:cNvPr id="27" name="円/楕円 26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円/楕円 27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円/楕円 28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円/楕円 29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円/楕円 30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円/楕円 31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3" name="図形グループ 32"/>
          <p:cNvGrpSpPr/>
          <p:nvPr/>
        </p:nvGrpSpPr>
        <p:grpSpPr>
          <a:xfrm>
            <a:off x="3033626" y="5863651"/>
            <a:ext cx="3112847" cy="192784"/>
            <a:chOff x="4683265" y="4861777"/>
            <a:chExt cx="2916857" cy="192784"/>
          </a:xfrm>
        </p:grpSpPr>
        <p:sp>
          <p:nvSpPr>
            <p:cNvPr id="34" name="円/楕円 33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円/楕円 34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円/楕円 35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円/楕円 36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円/楕円 37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円/楕円 38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247226" y="2872111"/>
            <a:ext cx="2542303" cy="1470782"/>
            <a:chOff x="192775" y="2712963"/>
            <a:chExt cx="3674042" cy="2125520"/>
          </a:xfrm>
        </p:grpSpPr>
        <p:sp>
          <p:nvSpPr>
            <p:cNvPr id="4" name="台形 3"/>
            <p:cNvSpPr/>
            <p:nvPr/>
          </p:nvSpPr>
          <p:spPr>
            <a:xfrm>
              <a:off x="192775" y="3523017"/>
              <a:ext cx="3674042" cy="1315466"/>
            </a:xfrm>
            <a:prstGeom prst="trapezoid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5" name="図 4" descr="猫　イラスト_-_Google_検索.jpg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2810" y="3059514"/>
              <a:ext cx="1093233" cy="961084"/>
            </a:xfrm>
            <a:prstGeom prst="rect">
              <a:avLst/>
            </a:prstGeom>
          </p:spPr>
        </p:pic>
        <p:graphicFrame>
          <p:nvGraphicFramePr>
            <p:cNvPr id="6" name="コンテンツ プレースホルダー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75990905"/>
                </p:ext>
              </p:extLst>
            </p:nvPr>
          </p:nvGraphicFramePr>
          <p:xfrm>
            <a:off x="1099975" y="2712963"/>
            <a:ext cx="473075" cy="579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74" name="数式" r:id="rId6" imgW="165100" imgH="203200" progId="Equation.3">
                    <p:embed/>
                  </p:oleObj>
                </mc:Choice>
                <mc:Fallback>
                  <p:oleObj name="数式" r:id="rId6" imgW="1651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099975" y="2712963"/>
                          <a:ext cx="473075" cy="579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7" name="図 6" descr="猫　イラスト_-_Google_検索.jpg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15883" flipH="1">
              <a:off x="562194" y="3620174"/>
              <a:ext cx="1205665" cy="1036584"/>
            </a:xfrm>
            <a:prstGeom prst="rect">
              <a:avLst/>
            </a:prstGeom>
          </p:spPr>
        </p:pic>
        <p:graphicFrame>
          <p:nvGraphicFramePr>
            <p:cNvPr id="8" name="コンテンツ プレースホルダー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13633596"/>
                </p:ext>
              </p:extLst>
            </p:nvPr>
          </p:nvGraphicFramePr>
          <p:xfrm>
            <a:off x="240474" y="3292400"/>
            <a:ext cx="509587" cy="5794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75" name="数式" r:id="rId8" imgW="177800" imgH="203200" progId="Equation.3">
                    <p:embed/>
                  </p:oleObj>
                </mc:Choice>
                <mc:Fallback>
                  <p:oleObj name="数式" r:id="rId8" imgW="1778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240474" y="3292400"/>
                          <a:ext cx="509587" cy="5794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9" name="図 8" descr="猫　イラスト_-_Google_検索.jpg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46098" flipH="1">
              <a:off x="827438" y="2969489"/>
              <a:ext cx="1044023" cy="897610"/>
            </a:xfrm>
            <a:prstGeom prst="rect">
              <a:avLst/>
            </a:prstGeom>
          </p:spPr>
        </p:pic>
        <p:graphicFrame>
          <p:nvGraphicFramePr>
            <p:cNvPr id="10" name="コンテンツ プレースホルダー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50928203"/>
                </p:ext>
              </p:extLst>
            </p:nvPr>
          </p:nvGraphicFramePr>
          <p:xfrm>
            <a:off x="3051275" y="2751751"/>
            <a:ext cx="509587" cy="6159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76" name="数式" r:id="rId10" imgW="177800" imgH="215900" progId="Equation.3">
                    <p:embed/>
                  </p:oleObj>
                </mc:Choice>
                <mc:Fallback>
                  <p:oleObj name="数式" r:id="rId10" imgW="1778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3051275" y="2751751"/>
                          <a:ext cx="509587" cy="6159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7" name="テキスト ボックス 46"/>
          <p:cNvSpPr txBox="1"/>
          <p:nvPr/>
        </p:nvSpPr>
        <p:spPr>
          <a:xfrm>
            <a:off x="3012277" y="4982211"/>
            <a:ext cx="1329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>
                <a:solidFill>
                  <a:srgbClr val="1F497D"/>
                </a:solidFill>
              </a:rPr>
              <a:t>o</a:t>
            </a:r>
            <a:r>
              <a:rPr kumimoji="1" lang="en-US" altLang="ja-JP" b="1" dirty="0" smtClean="0">
                <a:solidFill>
                  <a:srgbClr val="1F497D"/>
                </a:solidFill>
              </a:rPr>
              <a:t>bservation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graphicFrame>
        <p:nvGraphicFramePr>
          <p:cNvPr id="48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6407562"/>
              </p:ext>
            </p:extLst>
          </p:nvPr>
        </p:nvGraphicFramePr>
        <p:xfrm>
          <a:off x="4477010" y="5000625"/>
          <a:ext cx="363537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77" name="数式" r:id="rId12" imgW="127000" imgH="165100" progId="Equation.3">
                  <p:embed/>
                </p:oleObj>
              </mc:Choice>
              <mc:Fallback>
                <p:oleObj name="数式" r:id="rId12" imgW="1270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477010" y="5000625"/>
                        <a:ext cx="363537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1" name="図形グループ 50"/>
          <p:cNvGrpSpPr/>
          <p:nvPr/>
        </p:nvGrpSpPr>
        <p:grpSpPr>
          <a:xfrm>
            <a:off x="3400147" y="2884447"/>
            <a:ext cx="2542303" cy="1470782"/>
            <a:chOff x="192775" y="2712963"/>
            <a:chExt cx="3674042" cy="2125520"/>
          </a:xfrm>
        </p:grpSpPr>
        <p:sp>
          <p:nvSpPr>
            <p:cNvPr id="52" name="台形 51"/>
            <p:cNvSpPr/>
            <p:nvPr/>
          </p:nvSpPr>
          <p:spPr>
            <a:xfrm>
              <a:off x="192775" y="3523017"/>
              <a:ext cx="3674042" cy="1315466"/>
            </a:xfrm>
            <a:prstGeom prst="trapezoid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aphicFrame>
          <p:nvGraphicFramePr>
            <p:cNvPr id="54" name="コンテンツ プレースホルダー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29654384"/>
                </p:ext>
              </p:extLst>
            </p:nvPr>
          </p:nvGraphicFramePr>
          <p:xfrm>
            <a:off x="1099975" y="2712963"/>
            <a:ext cx="473075" cy="579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78" name="数式" r:id="rId14" imgW="165100" imgH="203200" progId="Equation.3">
                    <p:embed/>
                  </p:oleObj>
                </mc:Choice>
                <mc:Fallback>
                  <p:oleObj name="数式" r:id="rId14" imgW="1651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099975" y="2712963"/>
                          <a:ext cx="473075" cy="579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55" name="図 54" descr="猫　イラスト_-_Google_検索.jpg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15883" flipH="1">
              <a:off x="562194" y="3620174"/>
              <a:ext cx="1205665" cy="1036584"/>
            </a:xfrm>
            <a:prstGeom prst="rect">
              <a:avLst/>
            </a:prstGeom>
          </p:spPr>
        </p:pic>
        <p:graphicFrame>
          <p:nvGraphicFramePr>
            <p:cNvPr id="56" name="コンテンツ プレースホルダー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02782778"/>
                </p:ext>
              </p:extLst>
            </p:nvPr>
          </p:nvGraphicFramePr>
          <p:xfrm>
            <a:off x="240474" y="3292400"/>
            <a:ext cx="509587" cy="5794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79" name="数式" r:id="rId15" imgW="177800" imgH="203200" progId="Equation.3">
                    <p:embed/>
                  </p:oleObj>
                </mc:Choice>
                <mc:Fallback>
                  <p:oleObj name="数式" r:id="rId15" imgW="1778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240474" y="3292400"/>
                          <a:ext cx="509587" cy="5794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57" name="図 56" descr="猫　イラスト_-_Google_検索.jpg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46098" flipH="1">
              <a:off x="827438" y="2969489"/>
              <a:ext cx="1044023" cy="897610"/>
            </a:xfrm>
            <a:prstGeom prst="rect">
              <a:avLst/>
            </a:prstGeom>
          </p:spPr>
        </p:pic>
      </p:grpSp>
      <p:grpSp>
        <p:nvGrpSpPr>
          <p:cNvPr id="60" name="図形グループ 59"/>
          <p:cNvGrpSpPr/>
          <p:nvPr/>
        </p:nvGrpSpPr>
        <p:grpSpPr>
          <a:xfrm>
            <a:off x="6455498" y="2881773"/>
            <a:ext cx="2542303" cy="1470782"/>
            <a:chOff x="192775" y="2712963"/>
            <a:chExt cx="3674042" cy="2125520"/>
          </a:xfrm>
        </p:grpSpPr>
        <p:sp>
          <p:nvSpPr>
            <p:cNvPr id="61" name="台形 60"/>
            <p:cNvSpPr/>
            <p:nvPr/>
          </p:nvSpPr>
          <p:spPr>
            <a:xfrm>
              <a:off x="192775" y="3523017"/>
              <a:ext cx="3674042" cy="1315466"/>
            </a:xfrm>
            <a:prstGeom prst="trapezoid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aphicFrame>
          <p:nvGraphicFramePr>
            <p:cNvPr id="62" name="コンテンツ プレースホルダー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90703962"/>
                </p:ext>
              </p:extLst>
            </p:nvPr>
          </p:nvGraphicFramePr>
          <p:xfrm>
            <a:off x="1099975" y="2712963"/>
            <a:ext cx="473075" cy="579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80" name="数式" r:id="rId16" imgW="165100" imgH="203200" progId="Equation.3">
                    <p:embed/>
                  </p:oleObj>
                </mc:Choice>
                <mc:Fallback>
                  <p:oleObj name="数式" r:id="rId16" imgW="1651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099975" y="2712963"/>
                          <a:ext cx="473075" cy="579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65" name="図 64" descr="猫　イラスト_-_Google_検索.jpg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46098" flipH="1">
              <a:off x="827438" y="2969489"/>
              <a:ext cx="1044023" cy="897610"/>
            </a:xfrm>
            <a:prstGeom prst="rect">
              <a:avLst/>
            </a:prstGeom>
          </p:spPr>
        </p:pic>
      </p:grpSp>
      <p:graphicFrame>
        <p:nvGraphicFramePr>
          <p:cNvPr id="67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6688375"/>
              </p:ext>
            </p:extLst>
          </p:nvPr>
        </p:nvGraphicFramePr>
        <p:xfrm>
          <a:off x="4368995" y="1356550"/>
          <a:ext cx="361950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81" name="数式" r:id="rId17" imgW="127000" imgH="139700" progId="Equation.3">
                  <p:embed/>
                </p:oleObj>
              </mc:Choice>
              <mc:Fallback>
                <p:oleObj name="数式" r:id="rId17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68995" y="1356550"/>
                        <a:ext cx="361950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8" name="台形 67"/>
          <p:cNvSpPr/>
          <p:nvPr/>
        </p:nvSpPr>
        <p:spPr>
          <a:xfrm>
            <a:off x="3521971" y="1844778"/>
            <a:ext cx="2284319" cy="817885"/>
          </a:xfrm>
          <a:prstGeom prst="trapezoid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9" name="円/楕円 68"/>
          <p:cNvSpPr/>
          <p:nvPr/>
        </p:nvSpPr>
        <p:spPr>
          <a:xfrm>
            <a:off x="3648792" y="2238726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円/楕円 69"/>
          <p:cNvSpPr/>
          <p:nvPr/>
        </p:nvSpPr>
        <p:spPr>
          <a:xfrm>
            <a:off x="4090352" y="1926912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72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6262344"/>
              </p:ext>
            </p:extLst>
          </p:nvPr>
        </p:nvGraphicFramePr>
        <p:xfrm>
          <a:off x="7435682" y="1333793"/>
          <a:ext cx="361950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82" name="数式" r:id="rId18" imgW="127000" imgH="139700" progId="Equation.3">
                  <p:embed/>
                </p:oleObj>
              </mc:Choice>
              <mc:Fallback>
                <p:oleObj name="数式" r:id="rId18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35682" y="1333793"/>
                        <a:ext cx="361950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3" name="台形 72"/>
          <p:cNvSpPr/>
          <p:nvPr/>
        </p:nvSpPr>
        <p:spPr>
          <a:xfrm>
            <a:off x="6588658" y="1822021"/>
            <a:ext cx="2284319" cy="817885"/>
          </a:xfrm>
          <a:prstGeom prst="trapezoid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5" name="円/楕円 74"/>
          <p:cNvSpPr/>
          <p:nvPr/>
        </p:nvSpPr>
        <p:spPr>
          <a:xfrm>
            <a:off x="7157039" y="1904155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652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 smtClean="0"/>
              <a:t>GF</a:t>
            </a:r>
            <a:r>
              <a:rPr lang="en-US" altLang="ja-JP" dirty="0" smtClean="0"/>
              <a:t> </a:t>
            </a:r>
            <a:r>
              <a:rPr lang="en-US" altLang="ja-JP" sz="2400" dirty="0" smtClean="0"/>
              <a:t>(generalized filter)</a:t>
            </a:r>
            <a:r>
              <a:rPr lang="en-US" altLang="ja-JP" dirty="0" smtClean="0"/>
              <a:t> </a:t>
            </a:r>
            <a:r>
              <a:rPr lang="en-US" altLang="ja-JP" sz="3100" dirty="0" smtClean="0"/>
              <a:t>[Friston et al. 2010]</a:t>
            </a:r>
            <a:endParaRPr kumimoji="1" lang="ja-JP" altLang="en-US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476" y="2092427"/>
            <a:ext cx="3672407" cy="2881633"/>
          </a:xfrm>
          <a:prstGeom prst="rect">
            <a:avLst/>
          </a:prstGeom>
        </p:spPr>
      </p:pic>
      <p:pic>
        <p:nvPicPr>
          <p:cNvPr id="9" name="図 8" descr="Generalised_Filtering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751" y="1678128"/>
            <a:ext cx="3288245" cy="3096344"/>
          </a:xfrm>
          <a:prstGeom prst="rect">
            <a:avLst/>
          </a:prstGeom>
        </p:spPr>
      </p:pic>
      <p:graphicFrame>
        <p:nvGraphicFramePr>
          <p:cNvPr id="11" name="オブジェクト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9969951"/>
              </p:ext>
            </p:extLst>
          </p:nvPr>
        </p:nvGraphicFramePr>
        <p:xfrm>
          <a:off x="4518366" y="5196543"/>
          <a:ext cx="1800200" cy="4571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90" name="数式" r:id="rId5" imgW="800100" imgH="203200" progId="Equation.3">
                  <p:embed/>
                </p:oleObj>
              </mc:Choice>
              <mc:Fallback>
                <p:oleObj name="数式" r:id="rId5" imgW="800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8366" y="5196543"/>
                        <a:ext cx="1800200" cy="4571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コンテンツ プレースホルダー 9"/>
          <p:cNvSpPr>
            <a:spLocks noGrp="1"/>
          </p:cNvSpPr>
          <p:nvPr>
            <p:ph idx="1"/>
          </p:nvPr>
        </p:nvSpPr>
        <p:spPr>
          <a:xfrm>
            <a:off x="457200" y="1553388"/>
            <a:ext cx="8229600" cy="4572775"/>
          </a:xfrm>
        </p:spPr>
        <p:txBody>
          <a:bodyPr>
            <a:normAutofit/>
          </a:bodyPr>
          <a:lstStyle/>
          <a:p>
            <a:r>
              <a:rPr lang="en-US" altLang="ja-JP" sz="2400" b="1" dirty="0" smtClean="0"/>
              <a:t>SSM </a:t>
            </a:r>
            <a:r>
              <a:rPr lang="en-US" altLang="ja-JP" sz="2400" b="1" dirty="0" smtClean="0"/>
              <a:t>with arbitrary hierarchy</a:t>
            </a:r>
            <a:endParaRPr lang="ja-JP" altLang="en-US" sz="2400" b="1" dirty="0" smtClean="0"/>
          </a:p>
          <a:p>
            <a:endParaRPr lang="ja-JP" altLang="en-US" sz="2400" dirty="0" smtClean="0"/>
          </a:p>
          <a:p>
            <a:endParaRPr kumimoji="1" lang="ja-JP" altLang="en-US" sz="2400" dirty="0"/>
          </a:p>
          <a:p>
            <a:endParaRPr lang="ja-JP" altLang="en-US" sz="2400" dirty="0" smtClean="0"/>
          </a:p>
          <a:p>
            <a:endParaRPr kumimoji="1" lang="ja-JP" altLang="en-US" sz="2400" dirty="0"/>
          </a:p>
          <a:p>
            <a:endParaRPr lang="ja-JP" altLang="en-US" sz="2400" dirty="0" smtClean="0"/>
          </a:p>
          <a:p>
            <a:endParaRPr kumimoji="1" lang="ja-JP" altLang="en-US" sz="2400" dirty="0"/>
          </a:p>
          <a:p>
            <a:endParaRPr lang="en-US" altLang="ja-JP" sz="2400" dirty="0" smtClean="0"/>
          </a:p>
          <a:p>
            <a:endParaRPr lang="ja-JP" altLang="en-US" sz="2400" dirty="0" smtClean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4241011" y="4890419"/>
            <a:ext cx="4177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/>
              <a:t>Generalized </a:t>
            </a:r>
            <a:r>
              <a:rPr lang="en-US" altLang="ja-JP" b="1" dirty="0" smtClean="0"/>
              <a:t>coordinate (continuous time)</a:t>
            </a:r>
          </a:p>
          <a:p>
            <a:r>
              <a:rPr kumimoji="1" lang="en-US" altLang="ja-JP" b="1" dirty="0"/>
              <a:t> </a:t>
            </a:r>
            <a:endParaRPr kumimoji="1" lang="ja-JP" altLang="en-US" b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56880" y="4039077"/>
            <a:ext cx="1395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>
                <a:solidFill>
                  <a:srgbClr val="1F497D"/>
                </a:solidFill>
              </a:rPr>
              <a:t>“State” of </a:t>
            </a:r>
            <a:br>
              <a:rPr lang="en-US" altLang="ja-JP" b="1" dirty="0" smtClean="0">
                <a:solidFill>
                  <a:srgbClr val="1F497D"/>
                </a:solidFill>
              </a:rPr>
            </a:br>
            <a:r>
              <a:rPr lang="en-US" altLang="ja-JP" b="1" dirty="0" smtClean="0">
                <a:solidFill>
                  <a:srgbClr val="1F497D"/>
                </a:solidFill>
              </a:rPr>
              <a:t>the </a:t>
            </a:r>
            <a:r>
              <a:rPr lang="en-US" altLang="ja-JP" b="1" dirty="0" err="1" smtClean="0">
                <a:solidFill>
                  <a:srgbClr val="1F497D"/>
                </a:solidFill>
              </a:rPr>
              <a:t>i-th</a:t>
            </a:r>
            <a:r>
              <a:rPr lang="en-US" altLang="ja-JP" b="1" dirty="0" smtClean="0">
                <a:solidFill>
                  <a:srgbClr val="1F497D"/>
                </a:solidFill>
              </a:rPr>
              <a:t> level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66403" y="3344370"/>
            <a:ext cx="15830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>
                <a:solidFill>
                  <a:srgbClr val="1F497D"/>
                </a:solidFill>
              </a:rPr>
              <a:t>“Cause” of </a:t>
            </a:r>
            <a:br>
              <a:rPr lang="en-US" altLang="ja-JP" b="1" dirty="0" smtClean="0">
                <a:solidFill>
                  <a:srgbClr val="1F497D"/>
                </a:solidFill>
              </a:rPr>
            </a:br>
            <a:r>
              <a:rPr lang="en-US" altLang="ja-JP" b="1" dirty="0" smtClean="0">
                <a:solidFill>
                  <a:srgbClr val="1F497D"/>
                </a:solidFill>
              </a:rPr>
              <a:t>the i-1-th level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749108" y="2082652"/>
            <a:ext cx="1361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>
                <a:solidFill>
                  <a:srgbClr val="1F497D"/>
                </a:solidFill>
              </a:rPr>
              <a:t>Observation</a:t>
            </a: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57200" y="2454254"/>
            <a:ext cx="13532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>
                <a:solidFill>
                  <a:srgbClr val="1F497D"/>
                </a:solidFill>
              </a:rPr>
              <a:t>“State” of </a:t>
            </a:r>
            <a:br>
              <a:rPr lang="en-US" altLang="ja-JP" b="1" dirty="0" smtClean="0">
                <a:solidFill>
                  <a:srgbClr val="1F497D"/>
                </a:solidFill>
              </a:rPr>
            </a:br>
            <a:r>
              <a:rPr lang="en-US" altLang="ja-JP" b="1" dirty="0" smtClean="0">
                <a:solidFill>
                  <a:srgbClr val="1F497D"/>
                </a:solidFill>
              </a:rPr>
              <a:t>the 1st level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4404796" y="5572174"/>
            <a:ext cx="46022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b="1" dirty="0"/>
              <a:t>a</a:t>
            </a:r>
            <a:r>
              <a:rPr lang="en-US" altLang="ja-JP" b="1" dirty="0" smtClean="0"/>
              <a:t>lmost equivalent to AR model (discrete time)</a:t>
            </a:r>
            <a:endParaRPr lang="ja-JP" altLang="en-US" b="1" dirty="0"/>
          </a:p>
        </p:txBody>
      </p:sp>
      <p:graphicFrame>
        <p:nvGraphicFramePr>
          <p:cNvPr id="16" name="オブジェクト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8935685"/>
              </p:ext>
            </p:extLst>
          </p:nvPr>
        </p:nvGraphicFramePr>
        <p:xfrm>
          <a:off x="4473006" y="5866834"/>
          <a:ext cx="2486025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91" name="数式" r:id="rId7" imgW="1104900" imgH="215900" progId="Equation.3">
                  <p:embed/>
                </p:oleObj>
              </mc:Choice>
              <mc:Fallback>
                <p:oleObj name="数式" r:id="rId7" imgW="1104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473006" y="5866834"/>
                        <a:ext cx="2486025" cy="48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5490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Probabilistic model of everything</a:t>
            </a:r>
            <a:endParaRPr kumimoji="1" lang="ja-JP" altLang="en-US" b="1" dirty="0"/>
          </a:p>
        </p:txBody>
      </p:sp>
      <p:graphicFrame>
        <p:nvGraphicFramePr>
          <p:cNvPr id="4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8400442"/>
              </p:ext>
            </p:extLst>
          </p:nvPr>
        </p:nvGraphicFramePr>
        <p:xfrm>
          <a:off x="373992" y="1417638"/>
          <a:ext cx="8031163" cy="1376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0" name="数式" r:id="rId3" imgW="2806700" imgH="482600" progId="Equation.3">
                  <p:embed/>
                </p:oleObj>
              </mc:Choice>
              <mc:Fallback>
                <p:oleObj name="数式" r:id="rId3" imgW="2806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3992" y="1417638"/>
                        <a:ext cx="8031163" cy="1376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92692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the </a:t>
            </a:r>
            <a:r>
              <a:rPr kumimoji="1" lang="en-US" altLang="ja-JP" dirty="0" err="1" smtClean="0"/>
              <a:t>MatcherNet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ja-JP" b="1" dirty="0" err="1" smtClean="0"/>
              <a:t>MatcherNet</a:t>
            </a:r>
            <a:r>
              <a:rPr lang="en-US" altLang="ja-JP" dirty="0" smtClean="0"/>
              <a:t> </a:t>
            </a:r>
            <a:r>
              <a:rPr lang="en-US" altLang="ja-JP" dirty="0"/>
              <a:t>is the network of </a:t>
            </a:r>
            <a:r>
              <a:rPr lang="en-US" altLang="ja-JP" b="1" dirty="0"/>
              <a:t>recognition bundles</a:t>
            </a:r>
            <a:r>
              <a:rPr lang="en-US" altLang="ja-JP" dirty="0"/>
              <a:t>.</a:t>
            </a:r>
          </a:p>
          <a:p>
            <a:pPr marL="0" indent="0">
              <a:buNone/>
            </a:pPr>
            <a:r>
              <a:rPr lang="en-US" altLang="ja-JP" dirty="0"/>
              <a:t>The recognition bundle is a bundle of dynamics, state, controller, and its objective.</a:t>
            </a:r>
          </a:p>
          <a:p>
            <a:pPr marL="0" indent="0">
              <a:buNone/>
            </a:pPr>
            <a:r>
              <a:rPr lang="en-US" altLang="ja-JP" dirty="0"/>
              <a:t>We connect multiple recognition bundles with matchers that minimizes the error between the bundles.</a:t>
            </a:r>
          </a:p>
          <a:p>
            <a:pPr marL="0" indent="0">
              <a:buNone/>
            </a:pPr>
            <a:r>
              <a:rPr lang="en-US" altLang="ja-JP" dirty="0"/>
              <a:t>It is graphically represented as a bipartite graph.</a:t>
            </a:r>
          </a:p>
          <a:p>
            <a:pPr marL="0" indent="0">
              <a:buNone/>
            </a:pPr>
            <a:r>
              <a:rPr lang="en-US" altLang="ja-JP" dirty="0"/>
              <a:t>= </a:t>
            </a:r>
            <a:r>
              <a:rPr lang="en-US" altLang="ja-JP" dirty="0" err="1"/>
              <a:t>MatcherNet</a:t>
            </a:r>
            <a:r>
              <a:rPr lang="en-US" altLang="ja-JP" dirty="0"/>
              <a:t> =</a:t>
            </a:r>
          </a:p>
          <a:p>
            <a:pPr marL="0" indent="0">
              <a:buNone/>
            </a:pPr>
            <a:r>
              <a:rPr lang="en-US" altLang="ja-JP" dirty="0"/>
              <a:t>- Bundle</a:t>
            </a:r>
          </a:p>
          <a:p>
            <a:pPr marL="0" indent="0">
              <a:buNone/>
            </a:pPr>
            <a:r>
              <a:rPr lang="en-US" altLang="ja-JP" dirty="0"/>
              <a:t>    : pedestrian bundle, </a:t>
            </a:r>
            <a:r>
              <a:rPr lang="en-US" altLang="ja-JP" dirty="0" err="1"/>
              <a:t>vectorfield</a:t>
            </a:r>
            <a:r>
              <a:rPr lang="en-US" altLang="ja-JP" dirty="0"/>
              <a:t> bundle, joint bundle, prediction bundle, observer, predictor</a:t>
            </a:r>
          </a:p>
          <a:p>
            <a:pPr marL="0" indent="0">
              <a:buNone/>
            </a:pPr>
            <a:r>
              <a:rPr lang="en-US" altLang="ja-JP" dirty="0"/>
              <a:t>- Matcher</a:t>
            </a:r>
          </a:p>
          <a:p>
            <a:pPr marL="0" indent="0">
              <a:buNone/>
            </a:pPr>
            <a:r>
              <a:rPr lang="en-US" altLang="ja-JP" dirty="0"/>
              <a:t>- Observer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69488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87052" y="65689"/>
            <a:ext cx="4099747" cy="558388"/>
          </a:xfrm>
        </p:spPr>
        <p:txBody>
          <a:bodyPr>
            <a:normAutofit/>
          </a:bodyPr>
          <a:lstStyle/>
          <a:p>
            <a:r>
              <a:rPr kumimoji="1" lang="en-US" altLang="ja-JP" sz="2800" b="1" dirty="0" smtClean="0"/>
              <a:t>Bundles and Matchers</a:t>
            </a:r>
            <a:endParaRPr kumimoji="1" lang="ja-JP" altLang="en-US" sz="28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760161" y="974435"/>
            <a:ext cx="3924585" cy="50364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sz="2000" dirty="0" smtClean="0"/>
              <a:t>class Bundle(brica1.Component)</a:t>
            </a:r>
          </a:p>
          <a:p>
            <a:pPr marL="0" indent="0">
              <a:buNone/>
            </a:pPr>
            <a:r>
              <a:rPr lang="en-US" altLang="ja-JP" sz="2000" dirty="0" smtClean="0"/>
              <a:t>class </a:t>
            </a:r>
            <a:r>
              <a:rPr lang="en-US" altLang="ja-JP" sz="2000" dirty="0" err="1" smtClean="0"/>
              <a:t>BundleNull</a:t>
            </a:r>
            <a:r>
              <a:rPr lang="en-US" altLang="ja-JP" sz="2000" dirty="0" smtClean="0"/>
              <a:t>(Bundle)</a:t>
            </a:r>
          </a:p>
          <a:p>
            <a:pPr marL="0" indent="0">
              <a:buNone/>
            </a:pPr>
            <a:r>
              <a:rPr kumimoji="1" lang="en-US" altLang="ja-JP" sz="2000" dirty="0" smtClean="0"/>
              <a:t>class Matcher(brica1.Component)</a:t>
            </a:r>
          </a:p>
          <a:p>
            <a:pPr marL="0" indent="0">
              <a:buNone/>
            </a:pPr>
            <a:r>
              <a:rPr lang="en-US" altLang="ja-JP" sz="2000" dirty="0" smtClean="0"/>
              <a:t>class MatcherNull2(Matcher)</a:t>
            </a:r>
          </a:p>
          <a:p>
            <a:pPr marL="0" indent="0">
              <a:buNone/>
            </a:pPr>
            <a:r>
              <a:rPr kumimoji="1" lang="en-US" altLang="ja-JP" sz="2000" dirty="0" smtClean="0"/>
              <a:t> </a:t>
            </a:r>
            <a:endParaRPr kumimoji="1" lang="ja-JP" altLang="en-US" sz="2000" dirty="0"/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502719" y="853117"/>
            <a:ext cx="3924585" cy="5392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ja-JP" altLang="en-US" sz="2400" dirty="0"/>
          </a:p>
        </p:txBody>
      </p:sp>
      <p:sp>
        <p:nvSpPr>
          <p:cNvPr id="5" name="正方形/長方形 4"/>
          <p:cNvSpPr/>
          <p:nvPr/>
        </p:nvSpPr>
        <p:spPr>
          <a:xfrm>
            <a:off x="188161" y="117695"/>
            <a:ext cx="4572000" cy="692497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def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test_null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():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# Making a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bundlenet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 with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# 3 bundles (B0,B1,B2) and 3 matchers (M01, M12, M02).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B0   = BundleNull("B0",4)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B0.state.data["mu"][0][1] = 1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B1   = BundleNull("B1",4)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B1.state.data["mu"][0][2] = 10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B2   = BundleNull("B2",4)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B2.state.data["mu"][0][3] = 100</a:t>
            </a:r>
          </a:p>
          <a:p>
            <a:endParaRPr lang="mr-IN" altLang="ja-JP" sz="1200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M01 = MatcherNull2("M01",B0,B1)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M02 = MatcherNull2("M02",B0,B2)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M12 = MatcherNull2("M12",B1,B2)</a:t>
            </a:r>
          </a:p>
          <a:p>
            <a:endParaRPr lang="mr-IN" altLang="ja-JP" sz="1200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M = brica1.Module()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M.add_component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("B0",B0)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M.add_component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("B1",B1)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M.add_component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("B2",B2)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M.add_component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("M01",M01)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M.add_component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("M02",M02)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M.add_component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("M12",M12)</a:t>
            </a:r>
          </a:p>
          <a:p>
            <a:endParaRPr lang="en-US" altLang="ja-JP" sz="1200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s = brica1.VirtualTimeSyncScheduler()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A = brica1.Agent(s)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A.add_submodule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("M", M)</a:t>
            </a:r>
          </a:p>
          <a:p>
            <a:endParaRPr lang="en-US" altLang="ja-JP" sz="1200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#for k in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M.components.keys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():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#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M.components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[k].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set_results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#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M.components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[k].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print_state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()</a:t>
            </a:r>
          </a:p>
          <a:p>
            <a:endParaRPr lang="en-US" altLang="ja-JP" sz="1200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A.step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A.step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A.step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()</a:t>
            </a: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 err="1">
                <a:solidFill>
                  <a:srgbClr val="000000"/>
                </a:solidFill>
                <a:latin typeface="Calibri"/>
                <a:cs typeface="Calibri"/>
              </a:rPr>
              <a:t>A.step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()</a:t>
            </a:r>
          </a:p>
          <a:p>
            <a:endParaRPr lang="en-US" altLang="ja-JP" sz="1200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mr-IN" altLang="ja-JP" sz="1200" dirty="0">
                <a:solidFill>
                  <a:srgbClr val="000000"/>
                </a:solidFill>
                <a:latin typeface="Calibri"/>
                <a:cs typeface="Calibri"/>
              </a:rPr>
              <a:t>    </a:t>
            </a:r>
            <a:r>
              <a:rPr lang="en-US" altLang="ja-JP" sz="1200" dirty="0">
                <a:solidFill>
                  <a:srgbClr val="000000"/>
                </a:solidFill>
                <a:latin typeface="Calibri"/>
                <a:cs typeface="Calibri"/>
              </a:rPr>
              <a:t>return A</a:t>
            </a:r>
          </a:p>
          <a:p>
            <a:endParaRPr lang="ja-JP" altLang="en-US" sz="1200" dirty="0">
              <a:latin typeface="Calibri"/>
              <a:cs typeface="Calibri"/>
            </a:endParaRPr>
          </a:p>
        </p:txBody>
      </p:sp>
      <p:grpSp>
        <p:nvGrpSpPr>
          <p:cNvPr id="24" name="図形グループ 23"/>
          <p:cNvGrpSpPr/>
          <p:nvPr/>
        </p:nvGrpSpPr>
        <p:grpSpPr>
          <a:xfrm>
            <a:off x="4743413" y="3153229"/>
            <a:ext cx="3221977" cy="2474409"/>
            <a:chOff x="4093574" y="3052987"/>
            <a:chExt cx="3851483" cy="2957856"/>
          </a:xfrm>
        </p:grpSpPr>
        <p:sp>
          <p:nvSpPr>
            <p:cNvPr id="6" name="円/楕円 5"/>
            <p:cNvSpPr/>
            <p:nvPr/>
          </p:nvSpPr>
          <p:spPr>
            <a:xfrm>
              <a:off x="4093574" y="4878212"/>
              <a:ext cx="1149973" cy="1132631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 smtClean="0">
                  <a:solidFill>
                    <a:schemeClr val="tx1"/>
                  </a:solidFill>
                </a:rPr>
                <a:t>B0</a:t>
              </a:r>
              <a:endParaRPr kumimoji="1" lang="ja-JP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" name="円/楕円 6"/>
            <p:cNvSpPr/>
            <p:nvPr/>
          </p:nvSpPr>
          <p:spPr>
            <a:xfrm>
              <a:off x="5445365" y="4878212"/>
              <a:ext cx="1149973" cy="1132631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 smtClean="0">
                  <a:solidFill>
                    <a:schemeClr val="tx1"/>
                  </a:solidFill>
                </a:rPr>
                <a:t>B1</a:t>
              </a:r>
              <a:endParaRPr kumimoji="1" lang="ja-JP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" name="円/楕円 7"/>
            <p:cNvSpPr/>
            <p:nvPr/>
          </p:nvSpPr>
          <p:spPr>
            <a:xfrm>
              <a:off x="6795084" y="4878212"/>
              <a:ext cx="1149973" cy="1132631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 smtClean="0">
                  <a:solidFill>
                    <a:schemeClr val="tx1"/>
                  </a:solidFill>
                </a:rPr>
                <a:t>B2</a:t>
              </a:r>
              <a:endParaRPr kumimoji="1" lang="ja-JP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円/楕円 9"/>
            <p:cNvSpPr/>
            <p:nvPr/>
          </p:nvSpPr>
          <p:spPr>
            <a:xfrm>
              <a:off x="4870378" y="3052987"/>
              <a:ext cx="1149973" cy="1132631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 smtClean="0">
                  <a:solidFill>
                    <a:schemeClr val="tx1"/>
                  </a:solidFill>
                </a:rPr>
                <a:t>M01</a:t>
              </a:r>
              <a:endParaRPr kumimoji="1" lang="ja-JP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2" name="円/楕円 11"/>
            <p:cNvSpPr/>
            <p:nvPr/>
          </p:nvSpPr>
          <p:spPr>
            <a:xfrm>
              <a:off x="6220097" y="3052987"/>
              <a:ext cx="1149973" cy="1132631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 smtClean="0">
                  <a:solidFill>
                    <a:schemeClr val="tx1"/>
                  </a:solidFill>
                </a:rPr>
                <a:t>M12</a:t>
              </a:r>
              <a:endParaRPr kumimoji="1" lang="ja-JP" alt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5" name="直線コネクタ 14"/>
            <p:cNvCxnSpPr>
              <a:stCxn id="6" idx="0"/>
              <a:endCxn id="10" idx="4"/>
            </p:cNvCxnSpPr>
            <p:nvPr/>
          </p:nvCxnSpPr>
          <p:spPr>
            <a:xfrm flipV="1">
              <a:off x="4668561" y="4185618"/>
              <a:ext cx="776804" cy="6925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/>
            <p:cNvCxnSpPr>
              <a:stCxn id="7" idx="0"/>
              <a:endCxn id="10" idx="4"/>
            </p:cNvCxnSpPr>
            <p:nvPr/>
          </p:nvCxnSpPr>
          <p:spPr>
            <a:xfrm flipH="1" flipV="1">
              <a:off x="5445365" y="4185618"/>
              <a:ext cx="574987" cy="6925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/>
            <p:cNvCxnSpPr>
              <a:stCxn id="7" idx="0"/>
              <a:endCxn id="12" idx="4"/>
            </p:cNvCxnSpPr>
            <p:nvPr/>
          </p:nvCxnSpPr>
          <p:spPr>
            <a:xfrm flipV="1">
              <a:off x="6020352" y="4185618"/>
              <a:ext cx="774732" cy="6925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/>
            <p:cNvCxnSpPr>
              <a:stCxn id="8" idx="0"/>
              <a:endCxn id="12" idx="4"/>
            </p:cNvCxnSpPr>
            <p:nvPr/>
          </p:nvCxnSpPr>
          <p:spPr>
            <a:xfrm flipH="1" flipV="1">
              <a:off x="6795084" y="4185618"/>
              <a:ext cx="574987" cy="6925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6690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43246"/>
            <a:ext cx="8229600" cy="612215"/>
          </a:xfrm>
        </p:spPr>
        <p:txBody>
          <a:bodyPr>
            <a:normAutofit fontScale="90000"/>
          </a:bodyPr>
          <a:lstStyle/>
          <a:p>
            <a:r>
              <a:rPr lang="en-US" altLang="ja-JP" b="1" dirty="0" smtClean="0"/>
              <a:t>Bundle variants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040128"/>
            <a:ext cx="8229600" cy="50860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sz="2400" dirty="0" smtClean="0"/>
              <a:t>class </a:t>
            </a:r>
            <a:r>
              <a:rPr kumimoji="1" lang="en-US" altLang="ja-JP" sz="2400" b="1" dirty="0" smtClean="0"/>
              <a:t>Provider</a:t>
            </a:r>
            <a:r>
              <a:rPr kumimoji="1" lang="en-US" altLang="ja-JP" sz="2400" dirty="0" smtClean="0"/>
              <a:t>(</a:t>
            </a:r>
            <a:r>
              <a:rPr kumimoji="1" lang="en-US" altLang="ja-JP" sz="2400" dirty="0" err="1" smtClean="0"/>
              <a:t>bundlenet.Bundle</a:t>
            </a:r>
            <a:r>
              <a:rPr kumimoji="1" lang="en-US" altLang="ja-JP" sz="2400" dirty="0" smtClean="0"/>
              <a:t>)</a:t>
            </a:r>
          </a:p>
          <a:p>
            <a:pPr marL="0" indent="0">
              <a:buNone/>
            </a:pPr>
            <a:r>
              <a:rPr lang="en-US" altLang="ja-JP" sz="2400" dirty="0"/>
              <a:t>	</a:t>
            </a:r>
            <a:r>
              <a:rPr lang="en-US" altLang="ja-JP" sz="2400" dirty="0" smtClean="0"/>
              <a:t>provides serialized data in a sequential manner</a:t>
            </a:r>
          </a:p>
          <a:p>
            <a:pPr marL="0" indent="0">
              <a:buNone/>
            </a:pPr>
            <a:r>
              <a:rPr kumimoji="1" lang="en-US" altLang="ja-JP" sz="2400" dirty="0"/>
              <a:t>	</a:t>
            </a:r>
            <a:r>
              <a:rPr kumimoji="1" lang="en-US" altLang="ja-JP" sz="2400" dirty="0" smtClean="0"/>
              <a:t>at each fire()</a:t>
            </a:r>
          </a:p>
          <a:p>
            <a:pPr marL="0" indent="0">
              <a:buNone/>
            </a:pPr>
            <a:endParaRPr kumimoji="1" lang="en-US" altLang="ja-JP" sz="2400" dirty="0" smtClean="0"/>
          </a:p>
          <a:p>
            <a:pPr marL="0" indent="0">
              <a:buNone/>
            </a:pPr>
            <a:r>
              <a:rPr lang="en-US" altLang="ja-JP" sz="2400" dirty="0"/>
              <a:t>c</a:t>
            </a:r>
            <a:r>
              <a:rPr lang="en-US" altLang="ja-JP" sz="2400" dirty="0" smtClean="0"/>
              <a:t>lass </a:t>
            </a:r>
            <a:r>
              <a:rPr lang="en-US" altLang="ja-JP" sz="2400" b="1" dirty="0" err="1" smtClean="0"/>
              <a:t>ImageProvider</a:t>
            </a:r>
            <a:r>
              <a:rPr lang="en-US" altLang="ja-JP" sz="2400" dirty="0"/>
              <a:t>(</a:t>
            </a:r>
            <a:r>
              <a:rPr lang="en-US" altLang="ja-JP" sz="2400" dirty="0" err="1"/>
              <a:t>bundlenet.Bundle</a:t>
            </a:r>
            <a:r>
              <a:rPr lang="en-US" altLang="ja-JP" sz="2400" dirty="0" smtClean="0"/>
              <a:t>)</a:t>
            </a:r>
            <a:br>
              <a:rPr lang="en-US" altLang="ja-JP" sz="2400" dirty="0" smtClean="0"/>
            </a:br>
            <a:r>
              <a:rPr lang="en-US" altLang="ja-JP" sz="2400" dirty="0" smtClean="0"/>
              <a:t>	provides sequential image</a:t>
            </a:r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en-US" altLang="ja-JP" sz="2400" dirty="0" smtClean="0"/>
              <a:t>class </a:t>
            </a:r>
            <a:r>
              <a:rPr lang="en-US" altLang="ja-JP" sz="2400" b="1" dirty="0"/>
              <a:t>P</a:t>
            </a:r>
            <a:r>
              <a:rPr lang="en-US" altLang="ja-JP" sz="2400" b="1" dirty="0" smtClean="0"/>
              <a:t>hysics</a:t>
            </a:r>
            <a:r>
              <a:rPr lang="en-US" altLang="ja-JP" sz="2400" dirty="0" smtClean="0"/>
              <a:t>(</a:t>
            </a:r>
            <a:r>
              <a:rPr lang="en-US" altLang="ja-JP" sz="2400" dirty="0" err="1" smtClean="0"/>
              <a:t>bundlenet.Bundle</a:t>
            </a:r>
            <a:r>
              <a:rPr lang="en-US" altLang="ja-JP" sz="2400" dirty="0" smtClean="0"/>
              <a:t>)</a:t>
            </a:r>
          </a:p>
          <a:p>
            <a:pPr marL="0" indent="0">
              <a:buNone/>
            </a:pPr>
            <a:r>
              <a:rPr lang="en-US" altLang="ja-JP" sz="2400" dirty="0"/>
              <a:t>	</a:t>
            </a:r>
            <a:r>
              <a:rPr lang="en-US" altLang="ja-JP" sz="2400" dirty="0" smtClean="0"/>
              <a:t>Having physical state, </a:t>
            </a:r>
            <a:br>
              <a:rPr lang="en-US" altLang="ja-JP" sz="2400" dirty="0" smtClean="0"/>
            </a:br>
            <a:r>
              <a:rPr lang="en-US" altLang="ja-JP" sz="2400" dirty="0" smtClean="0"/>
              <a:t>	updating it with an explicit/fixed dynamics,</a:t>
            </a:r>
            <a:br>
              <a:rPr lang="en-US" altLang="ja-JP" sz="2400" dirty="0" smtClean="0"/>
            </a:br>
            <a:r>
              <a:rPr lang="en-US" altLang="ja-JP" sz="2400" dirty="0" smtClean="0"/>
              <a:t>	and provides it at each fire(). </a:t>
            </a:r>
            <a:br>
              <a:rPr lang="en-US" altLang="ja-JP" sz="2400" dirty="0" smtClean="0"/>
            </a:br>
            <a:endParaRPr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4064362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8413"/>
          </a:xfrm>
        </p:spPr>
        <p:txBody>
          <a:bodyPr>
            <a:normAutofit fontScale="90000"/>
          </a:bodyPr>
          <a:lstStyle/>
          <a:p>
            <a:r>
              <a:rPr lang="en-US" altLang="ja-JP" b="1" dirty="0" smtClean="0"/>
              <a:t>Matcher variants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138666"/>
            <a:ext cx="8229600" cy="49874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2400" dirty="0" smtClean="0"/>
              <a:t>Class </a:t>
            </a:r>
            <a:r>
              <a:rPr lang="en-US" altLang="ja-JP" sz="2400" b="1" dirty="0" smtClean="0"/>
              <a:t>Recorder </a:t>
            </a:r>
            <a:r>
              <a:rPr lang="en-US" altLang="ja-JP" sz="2400" dirty="0" smtClean="0"/>
              <a:t>(</a:t>
            </a:r>
            <a:r>
              <a:rPr lang="en-US" altLang="ja-JP" sz="2400" dirty="0" err="1" smtClean="0"/>
              <a:t>bundlenet.Matcher</a:t>
            </a:r>
            <a:r>
              <a:rPr lang="en-US" altLang="ja-JP" sz="2400" dirty="0" smtClean="0"/>
              <a:t>)</a:t>
            </a:r>
            <a:endParaRPr lang="en-US" altLang="ja-JP" sz="2400" dirty="0"/>
          </a:p>
          <a:p>
            <a:pPr marL="0" indent="0">
              <a:buNone/>
            </a:pPr>
            <a:r>
              <a:rPr lang="en-US" altLang="ja-JP" sz="2400" dirty="0"/>
              <a:t>	</a:t>
            </a:r>
            <a:r>
              <a:rPr lang="en-US" altLang="ja-JP" sz="2400" dirty="0" smtClean="0"/>
              <a:t>records the states of all bundles that links to self</a:t>
            </a:r>
          </a:p>
          <a:p>
            <a:pPr marL="0" indent="0">
              <a:buNone/>
            </a:pPr>
            <a:r>
              <a:rPr lang="en-US" altLang="ja-JP" sz="2400" dirty="0"/>
              <a:t>	</a:t>
            </a:r>
            <a:r>
              <a:rPr lang="en-US" altLang="ja-JP" sz="2400" dirty="0" smtClean="0"/>
              <a:t>at </a:t>
            </a:r>
            <a:r>
              <a:rPr lang="en-US" altLang="ja-JP" sz="2400" dirty="0"/>
              <a:t>each fire(</a:t>
            </a:r>
            <a:r>
              <a:rPr lang="en-US" altLang="ja-JP" sz="2400" dirty="0" smtClean="0"/>
              <a:t>).</a:t>
            </a:r>
            <a:br>
              <a:rPr lang="en-US" altLang="ja-JP" sz="2400" dirty="0" smtClean="0"/>
            </a:br>
            <a:r>
              <a:rPr lang="en-US" altLang="ja-JP" sz="2400" dirty="0" smtClean="0"/>
              <a:t>	It stores the states in a buffer.</a:t>
            </a: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68991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b="1" dirty="0" smtClean="0"/>
              <a:t>EKF (extended Kalman-filter)</a:t>
            </a:r>
            <a:br>
              <a:rPr kumimoji="1" lang="en-US" altLang="ja-JP" b="1" dirty="0" smtClean="0"/>
            </a:br>
            <a:r>
              <a:rPr lang="en-US" altLang="ja-JP" b="1" dirty="0" smtClean="0"/>
              <a:t>overview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dirty="0" smtClean="0"/>
              <a:t>Model</a:t>
            </a:r>
            <a:endParaRPr lang="en-US" altLang="ja-JP" sz="2800" dirty="0" smtClean="0"/>
          </a:p>
          <a:p>
            <a:pPr lvl="1"/>
            <a:r>
              <a:rPr kumimoji="1" lang="en-US" altLang="ja-JP" dirty="0" smtClean="0"/>
              <a:t>Model is defined with a differential eq.</a:t>
            </a:r>
          </a:p>
          <a:p>
            <a:pPr lvl="1"/>
            <a:r>
              <a:rPr lang="en-US" altLang="ja-JP" dirty="0" smtClean="0"/>
              <a:t>Discretized with time step  </a:t>
            </a:r>
            <a:r>
              <a:rPr lang="en-US" altLang="ja-JP" dirty="0" err="1" smtClean="0"/>
              <a:t>dt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>
                <a:solidFill>
                  <a:schemeClr val="accent1"/>
                </a:solidFill>
              </a:rPr>
              <a:t> </a:t>
            </a:r>
            <a:r>
              <a:rPr lang="en-US" altLang="ja-JP" sz="2000" dirty="0" err="1" smtClean="0">
                <a:solidFill>
                  <a:schemeClr val="accent1"/>
                </a:solidFill>
              </a:rPr>
              <a:t>dt</a:t>
            </a:r>
            <a:r>
              <a:rPr lang="en-US" altLang="ja-JP" sz="2000" dirty="0" smtClean="0">
                <a:solidFill>
                  <a:schemeClr val="accent1"/>
                </a:solidFill>
              </a:rPr>
              <a:t>  will be variable in the other version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Dynamics  f(x)  Observation  g(x)</a:t>
            </a:r>
            <a:br>
              <a:rPr lang="en-US" altLang="ja-JP" dirty="0" smtClean="0"/>
            </a:br>
            <a:r>
              <a:rPr lang="en-US" altLang="ja-JP" dirty="0" smtClean="0"/>
              <a:t>are given and fixed.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en-US" altLang="ja-JP" sz="2000" dirty="0" smtClean="0">
                <a:solidFill>
                  <a:schemeClr val="accent1"/>
                </a:solidFill>
              </a:rPr>
              <a:t> f() and g() will be variable</a:t>
            </a:r>
            <a:br>
              <a:rPr lang="en-US" altLang="ja-JP" sz="2000" dirty="0" smtClean="0">
                <a:solidFill>
                  <a:schemeClr val="accent1"/>
                </a:solidFill>
              </a:rPr>
            </a:br>
            <a:r>
              <a:rPr lang="en-US" altLang="ja-JP" sz="2000" dirty="0" smtClean="0">
                <a:solidFill>
                  <a:schemeClr val="accent1"/>
                </a:solidFill>
              </a:rPr>
              <a:t>  in the other version</a:t>
            </a:r>
          </a:p>
          <a:p>
            <a:pPr lvl="1"/>
            <a:r>
              <a:rPr lang="en-US" altLang="ja-JP" dirty="0" err="1" smtClean="0"/>
              <a:t>HogeHoge</a:t>
            </a:r>
            <a:endParaRPr lang="en-US" altLang="ja-JP" dirty="0" smtClean="0"/>
          </a:p>
        </p:txBody>
      </p:sp>
      <p:grpSp>
        <p:nvGrpSpPr>
          <p:cNvPr id="4" name="図形グループ 3"/>
          <p:cNvGrpSpPr/>
          <p:nvPr/>
        </p:nvGrpSpPr>
        <p:grpSpPr>
          <a:xfrm>
            <a:off x="5310210" y="3952344"/>
            <a:ext cx="2715050" cy="1927262"/>
            <a:chOff x="4532460" y="2948357"/>
            <a:chExt cx="4166895" cy="2957856"/>
          </a:xfrm>
        </p:grpSpPr>
        <p:sp>
          <p:nvSpPr>
            <p:cNvPr id="5" name="円/楕円 4"/>
            <p:cNvSpPr/>
            <p:nvPr/>
          </p:nvSpPr>
          <p:spPr>
            <a:xfrm>
              <a:off x="4532460" y="4773582"/>
              <a:ext cx="1149968" cy="1132631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B0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" name="円/楕円 5"/>
            <p:cNvSpPr/>
            <p:nvPr/>
          </p:nvSpPr>
          <p:spPr>
            <a:xfrm>
              <a:off x="7549382" y="4769483"/>
              <a:ext cx="1149973" cy="1132631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B1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" name="円/楕円 6"/>
            <p:cNvSpPr/>
            <p:nvPr/>
          </p:nvSpPr>
          <p:spPr>
            <a:xfrm>
              <a:off x="7549382" y="2948357"/>
              <a:ext cx="1149973" cy="1132631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M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直線コネクタ 7"/>
            <p:cNvCxnSpPr>
              <a:stCxn id="5" idx="0"/>
              <a:endCxn id="7" idx="4"/>
            </p:cNvCxnSpPr>
            <p:nvPr/>
          </p:nvCxnSpPr>
          <p:spPr>
            <a:xfrm flipV="1">
              <a:off x="5107444" y="4080988"/>
              <a:ext cx="3016925" cy="6925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>
              <a:stCxn id="6" idx="0"/>
              <a:endCxn id="7" idx="4"/>
            </p:cNvCxnSpPr>
            <p:nvPr/>
          </p:nvCxnSpPr>
          <p:spPr>
            <a:xfrm flipV="1">
              <a:off x="8124369" y="4080988"/>
              <a:ext cx="0" cy="688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テキスト ボックス 9"/>
          <p:cNvSpPr txBox="1"/>
          <p:nvPr/>
        </p:nvSpPr>
        <p:spPr>
          <a:xfrm>
            <a:off x="5194883" y="5844106"/>
            <a:ext cx="97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Provider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414525" y="5805473"/>
            <a:ext cx="2715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 smtClean="0"/>
              <a:t>BundleEKFContinuousTime</a:t>
            </a:r>
            <a:endParaRPr kumimoji="1" lang="ja-JP" altLang="en-US" dirty="0"/>
          </a:p>
        </p:txBody>
      </p:sp>
      <p:graphicFrame>
        <p:nvGraphicFramePr>
          <p:cNvPr id="12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8539745"/>
              </p:ext>
            </p:extLst>
          </p:nvPr>
        </p:nvGraphicFramePr>
        <p:xfrm>
          <a:off x="7275965" y="6096995"/>
          <a:ext cx="80010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30" name="数式" r:id="rId3" imgW="355600" imgH="215900" progId="Equation.3">
                  <p:embed/>
                </p:oleObj>
              </mc:Choice>
              <mc:Fallback>
                <p:oleObj name="数式" r:id="rId3" imgW="355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75965" y="6096995"/>
                        <a:ext cx="800100" cy="48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446516"/>
              </p:ext>
            </p:extLst>
          </p:nvPr>
        </p:nvGraphicFramePr>
        <p:xfrm>
          <a:off x="7846047" y="4488937"/>
          <a:ext cx="1154112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31" name="数式" r:id="rId5" imgW="546100" imgH="203200" progId="Equation.3">
                  <p:embed/>
                </p:oleObj>
              </mc:Choice>
              <mc:Fallback>
                <p:oleObj name="数式" r:id="rId5" imgW="546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46047" y="4488937"/>
                        <a:ext cx="1154112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6166460"/>
              </p:ext>
            </p:extLst>
          </p:nvPr>
        </p:nvGraphicFramePr>
        <p:xfrm>
          <a:off x="5310210" y="6128745"/>
          <a:ext cx="831850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32" name="数式" r:id="rId7" imgW="393700" imgH="215900" progId="Equation.3">
                  <p:embed/>
                </p:oleObj>
              </mc:Choice>
              <mc:Fallback>
                <p:oleObj name="数式" r:id="rId7" imgW="393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310210" y="6128745"/>
                        <a:ext cx="831850" cy="454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テキスト ボックス 14"/>
          <p:cNvSpPr txBox="1"/>
          <p:nvPr/>
        </p:nvSpPr>
        <p:spPr>
          <a:xfrm>
            <a:off x="6989201" y="3602185"/>
            <a:ext cx="1322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 smtClean="0"/>
              <a:t>MatcherEKF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8393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b="1" dirty="0" smtClean="0"/>
              <a:t>Optimal control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Dynamics model</a:t>
            </a:r>
          </a:p>
          <a:p>
            <a:r>
              <a:rPr lang="en-US" altLang="ja-JP" dirty="0" smtClean="0"/>
              <a:t>Obj. </a:t>
            </a:r>
            <a:r>
              <a:rPr lang="en-US" altLang="ja-JP" dirty="0" err="1" smtClean="0"/>
              <a:t>fnc</a:t>
            </a:r>
            <a:r>
              <a:rPr lang="en-US" altLang="ja-JP" dirty="0" smtClean="0"/>
              <a:t>.</a:t>
            </a:r>
          </a:p>
          <a:p>
            <a:endParaRPr lang="en-US" altLang="ja-JP" dirty="0" smtClean="0"/>
          </a:p>
          <a:p>
            <a:r>
              <a:rPr lang="en-US" altLang="ja-JP" dirty="0" smtClean="0"/>
              <a:t>Optimal </a:t>
            </a:r>
            <a:r>
              <a:rPr lang="en-US" altLang="ja-JP" dirty="0"/>
              <a:t>m</a:t>
            </a:r>
            <a:r>
              <a:rPr lang="en-US" altLang="ja-JP" dirty="0" smtClean="0"/>
              <a:t>otor </a:t>
            </a:r>
            <a:r>
              <a:rPr lang="en-US" altLang="ja-JP" dirty="0"/>
              <a:t>command         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/>
              <a:t>or optimal policy</a:t>
            </a:r>
            <a:endParaRPr lang="en-US" altLang="ja-JP" dirty="0"/>
          </a:p>
          <a:p>
            <a:r>
              <a:rPr kumimoji="1" lang="en-US" altLang="ja-JP" dirty="0" smtClean="0"/>
              <a:t>Goal </a:t>
            </a:r>
            <a:endParaRPr kumimoji="1" lang="ja-JP" altLang="en-US" dirty="0"/>
          </a:p>
        </p:txBody>
      </p:sp>
      <p:graphicFrame>
        <p:nvGraphicFramePr>
          <p:cNvPr id="4" name="オブジェクト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3049602"/>
              </p:ext>
            </p:extLst>
          </p:nvPr>
        </p:nvGraphicFramePr>
        <p:xfrm>
          <a:off x="5212016" y="3304939"/>
          <a:ext cx="696912" cy="696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08" name="数式" r:id="rId3" imgW="241300" imgH="241300" progId="Equation.3">
                  <p:embed/>
                </p:oleObj>
              </mc:Choice>
              <mc:Fallback>
                <p:oleObj name="数式" r:id="rId3" imgW="241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12016" y="3304939"/>
                        <a:ext cx="696912" cy="696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オブジェクト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8780549"/>
              </p:ext>
            </p:extLst>
          </p:nvPr>
        </p:nvGraphicFramePr>
        <p:xfrm>
          <a:off x="2587625" y="2239727"/>
          <a:ext cx="4659313" cy="1065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09" name="数式" r:id="rId5" imgW="1612900" imgH="368300" progId="Equation.3">
                  <p:embed/>
                </p:oleObj>
              </mc:Choice>
              <mc:Fallback>
                <p:oleObj name="数式" r:id="rId5" imgW="16129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87625" y="2239727"/>
                        <a:ext cx="4659313" cy="1065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オブジェクト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832833"/>
              </p:ext>
            </p:extLst>
          </p:nvPr>
        </p:nvGraphicFramePr>
        <p:xfrm>
          <a:off x="3789595" y="3831543"/>
          <a:ext cx="1944688" cy="658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10" name="数式" r:id="rId7" imgW="673100" imgH="228600" progId="Equation.3">
                  <p:embed/>
                </p:oleObj>
              </mc:Choice>
              <mc:Fallback>
                <p:oleObj name="数式" r:id="rId7" imgW="673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89595" y="3831543"/>
                        <a:ext cx="1944688" cy="658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図形グループ 8"/>
          <p:cNvGrpSpPr/>
          <p:nvPr/>
        </p:nvGrpSpPr>
        <p:grpSpPr>
          <a:xfrm>
            <a:off x="1042787" y="5422682"/>
            <a:ext cx="2400300" cy="852567"/>
            <a:chOff x="2921000" y="5168829"/>
            <a:chExt cx="3683000" cy="1308171"/>
          </a:xfrm>
        </p:grpSpPr>
        <p:grpSp>
          <p:nvGrpSpPr>
            <p:cNvPr id="10" name="図形グループ 9"/>
            <p:cNvGrpSpPr/>
            <p:nvPr/>
          </p:nvGrpSpPr>
          <p:grpSpPr>
            <a:xfrm>
              <a:off x="2921000" y="6032500"/>
              <a:ext cx="444500" cy="444500"/>
              <a:chOff x="1409700" y="5588000"/>
              <a:chExt cx="800100" cy="800100"/>
            </a:xfrm>
          </p:grpSpPr>
          <p:sp>
            <p:nvSpPr>
              <p:cNvPr id="15" name="円/楕円 14"/>
              <p:cNvSpPr/>
              <p:nvPr/>
            </p:nvSpPr>
            <p:spPr>
              <a:xfrm>
                <a:off x="1568450" y="5746750"/>
                <a:ext cx="482600" cy="4826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6" name="円/楕円 15"/>
              <p:cNvSpPr/>
              <p:nvPr/>
            </p:nvSpPr>
            <p:spPr>
              <a:xfrm>
                <a:off x="1409700" y="5588000"/>
                <a:ext cx="800100" cy="800100"/>
              </a:xfrm>
              <a:prstGeom prst="ellipse">
                <a:avLst/>
              </a:prstGeom>
              <a:noFill/>
              <a:ln w="571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1" name="フリーフォーム 10"/>
            <p:cNvSpPr/>
            <p:nvPr/>
          </p:nvSpPr>
          <p:spPr>
            <a:xfrm>
              <a:off x="3162300" y="5307823"/>
              <a:ext cx="3060700" cy="940577"/>
            </a:xfrm>
            <a:custGeom>
              <a:avLst/>
              <a:gdLst>
                <a:gd name="connsiteX0" fmla="*/ 0 w 2705100"/>
                <a:gd name="connsiteY0" fmla="*/ 469971 h 469971"/>
                <a:gd name="connsiteX1" fmla="*/ 876300 w 2705100"/>
                <a:gd name="connsiteY1" fmla="*/ 71 h 469971"/>
                <a:gd name="connsiteX2" fmla="*/ 1727200 w 2705100"/>
                <a:gd name="connsiteY2" fmla="*/ 431871 h 469971"/>
                <a:gd name="connsiteX3" fmla="*/ 2705100 w 2705100"/>
                <a:gd name="connsiteY3" fmla="*/ 127071 h 46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05100" h="469971">
                  <a:moveTo>
                    <a:pt x="0" y="469971"/>
                  </a:moveTo>
                  <a:cubicBezTo>
                    <a:pt x="294216" y="238196"/>
                    <a:pt x="588433" y="6421"/>
                    <a:pt x="876300" y="71"/>
                  </a:cubicBezTo>
                  <a:cubicBezTo>
                    <a:pt x="1164167" y="-6279"/>
                    <a:pt x="1422400" y="410704"/>
                    <a:pt x="1727200" y="431871"/>
                  </a:cubicBezTo>
                  <a:cubicBezTo>
                    <a:pt x="2032000" y="453038"/>
                    <a:pt x="2705100" y="127071"/>
                    <a:pt x="2705100" y="127071"/>
                  </a:cubicBezTo>
                </a:path>
              </a:pathLst>
            </a:cu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2" name="図形グループ 11"/>
            <p:cNvGrpSpPr/>
            <p:nvPr/>
          </p:nvGrpSpPr>
          <p:grpSpPr>
            <a:xfrm>
              <a:off x="6159500" y="5168829"/>
              <a:ext cx="444500" cy="444500"/>
              <a:chOff x="1409700" y="5588000"/>
              <a:chExt cx="800100" cy="800100"/>
            </a:xfrm>
          </p:grpSpPr>
          <p:sp>
            <p:nvSpPr>
              <p:cNvPr id="13" name="円/楕円 12"/>
              <p:cNvSpPr/>
              <p:nvPr/>
            </p:nvSpPr>
            <p:spPr>
              <a:xfrm>
                <a:off x="1568450" y="5746750"/>
                <a:ext cx="482600" cy="482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円/楕円 13"/>
              <p:cNvSpPr/>
              <p:nvPr/>
            </p:nvSpPr>
            <p:spPr>
              <a:xfrm>
                <a:off x="1409700" y="5588000"/>
                <a:ext cx="800100" cy="800100"/>
              </a:xfrm>
              <a:prstGeom prst="ellipse">
                <a:avLst/>
              </a:prstGeom>
              <a:noFill/>
              <a:ln w="57150" cmpd="sng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pic>
        <p:nvPicPr>
          <p:cNvPr id="17" name="図 16" descr="Untitled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50" t="9994" r="51456" b="58605"/>
          <a:stretch/>
        </p:blipFill>
        <p:spPr>
          <a:xfrm>
            <a:off x="7346328" y="4886874"/>
            <a:ext cx="1574801" cy="1651000"/>
          </a:xfrm>
          <a:prstGeom prst="rect">
            <a:avLst/>
          </a:prstGeom>
        </p:spPr>
      </p:pic>
      <p:pic>
        <p:nvPicPr>
          <p:cNvPr id="18" name="図 17" descr="Untitled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3" t="55249" r="44477" b="875"/>
          <a:stretch/>
        </p:blipFill>
        <p:spPr>
          <a:xfrm>
            <a:off x="5329200" y="4488406"/>
            <a:ext cx="1917738" cy="2306874"/>
          </a:xfrm>
          <a:prstGeom prst="rect">
            <a:avLst/>
          </a:prstGeom>
        </p:spPr>
      </p:pic>
      <p:graphicFrame>
        <p:nvGraphicFramePr>
          <p:cNvPr id="19" name="オブジェクト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6461252"/>
              </p:ext>
            </p:extLst>
          </p:nvPr>
        </p:nvGraphicFramePr>
        <p:xfrm>
          <a:off x="3080608" y="4737118"/>
          <a:ext cx="550862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11" name="数式" r:id="rId10" imgW="190500" imgH="228600" progId="Equation.3">
                  <p:embed/>
                </p:oleObj>
              </mc:Choice>
              <mc:Fallback>
                <p:oleObj name="数式" r:id="rId10" imgW="190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080608" y="4737118"/>
                        <a:ext cx="550862" cy="66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オブジェクト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6080134"/>
              </p:ext>
            </p:extLst>
          </p:nvPr>
        </p:nvGraphicFramePr>
        <p:xfrm>
          <a:off x="1816958" y="5815030"/>
          <a:ext cx="696912" cy="623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12" name="数式" r:id="rId12" imgW="241300" imgH="215900" progId="Equation.3">
                  <p:embed/>
                </p:oleObj>
              </mc:Choice>
              <mc:Fallback>
                <p:oleObj name="数式" r:id="rId12" imgW="241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816958" y="5815030"/>
                        <a:ext cx="696912" cy="623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オブジェクト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353718"/>
              </p:ext>
            </p:extLst>
          </p:nvPr>
        </p:nvGraphicFramePr>
        <p:xfrm>
          <a:off x="1994758" y="5086368"/>
          <a:ext cx="696912" cy="623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13" name="数式" r:id="rId14" imgW="241300" imgH="215900" progId="Equation.3">
                  <p:embed/>
                </p:oleObj>
              </mc:Choice>
              <mc:Fallback>
                <p:oleObj name="数式" r:id="rId14" imgW="241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94758" y="5086368"/>
                        <a:ext cx="696912" cy="623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xmlns="" id="{7182F2F7-B9F6-4123-930D-955DE5CF1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734AD-CA59-EE4F-A414-B13392510409}" type="slidenum">
              <a:rPr kumimoji="1" lang="ja-JP" altLang="en-US" smtClean="0"/>
              <a:t>2</a:t>
            </a:fld>
            <a:endParaRPr kumimoji="1" lang="ja-JP" altLang="en-US"/>
          </a:p>
        </p:txBody>
      </p:sp>
      <p:graphicFrame>
        <p:nvGraphicFramePr>
          <p:cNvPr id="24" name="オブジェクト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449342"/>
              </p:ext>
            </p:extLst>
          </p:nvPr>
        </p:nvGraphicFramePr>
        <p:xfrm>
          <a:off x="3863683" y="1595256"/>
          <a:ext cx="2598738" cy="623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14" name="数式" r:id="rId16" imgW="901700" imgH="215900" progId="Equation.3">
                  <p:embed/>
                </p:oleObj>
              </mc:Choice>
              <mc:Fallback>
                <p:oleObj name="数式" r:id="rId16" imgW="901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863683" y="1595256"/>
                        <a:ext cx="2598738" cy="623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0357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ja-JP" sz="3600" b="1" dirty="0" smtClean="0"/>
              <a:t>Discrete </a:t>
            </a:r>
            <a:r>
              <a:rPr kumimoji="1" lang="en-US" altLang="ja-JP" sz="3600" b="1" dirty="0" smtClean="0"/>
              <a:t>Linear and linearized SSM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2400" dirty="0" smtClean="0"/>
              <a:t>Linear dynamics model (behind the Kalman filter)</a:t>
            </a:r>
          </a:p>
          <a:p>
            <a:endParaRPr lang="en-US" altLang="ja-JP" sz="2400" dirty="0"/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/>
          </a:p>
          <a:p>
            <a:r>
              <a:rPr lang="en-US" altLang="ja-JP" sz="2400" dirty="0" smtClean="0"/>
              <a:t>Non-linear dynamics model and its linearization </a:t>
            </a:r>
            <a:r>
              <a:rPr kumimoji="1" lang="ja-JP" altLang="en-US" sz="2400" dirty="0" smtClean="0"/>
              <a:t/>
            </a:r>
            <a:br>
              <a:rPr kumimoji="1" lang="ja-JP" altLang="en-US" sz="2400" dirty="0" smtClean="0"/>
            </a:br>
            <a:r>
              <a:rPr lang="en-US" altLang="ja-JP" sz="2400" dirty="0" smtClean="0"/>
              <a:t>behind the Extended Kalman filter (EKF)</a:t>
            </a:r>
            <a:endParaRPr kumimoji="1" lang="ja-JP" altLang="en-US" sz="2400" dirty="0"/>
          </a:p>
        </p:txBody>
      </p:sp>
      <p:graphicFrame>
        <p:nvGraphicFramePr>
          <p:cNvPr id="4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6760519"/>
              </p:ext>
            </p:extLst>
          </p:nvPr>
        </p:nvGraphicFramePr>
        <p:xfrm>
          <a:off x="1304925" y="2000134"/>
          <a:ext cx="3856507" cy="9967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2" name="数式" r:id="rId3" imgW="1714500" imgH="444500" progId="Equation.3">
                  <p:embed/>
                </p:oleObj>
              </mc:Choice>
              <mc:Fallback>
                <p:oleObj name="数式" r:id="rId3" imgW="1714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04925" y="2000134"/>
                        <a:ext cx="3856507" cy="9967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1551373"/>
              </p:ext>
            </p:extLst>
          </p:nvPr>
        </p:nvGraphicFramePr>
        <p:xfrm>
          <a:off x="1304925" y="4237359"/>
          <a:ext cx="4085432" cy="9967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3" name="数式" r:id="rId5" imgW="1816100" imgH="444500" progId="Equation.3">
                  <p:embed/>
                </p:oleObj>
              </mc:Choice>
              <mc:Fallback>
                <p:oleObj name="数式" r:id="rId5" imgW="1816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04925" y="4237359"/>
                        <a:ext cx="4085432" cy="9967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8910209"/>
              </p:ext>
            </p:extLst>
          </p:nvPr>
        </p:nvGraphicFramePr>
        <p:xfrm>
          <a:off x="1149685" y="5234063"/>
          <a:ext cx="6827838" cy="10248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4" name="数式" r:id="rId7" imgW="3035300" imgH="457200" progId="Equation.3">
                  <p:embed/>
                </p:oleObj>
              </mc:Choice>
              <mc:Fallback>
                <p:oleObj name="数式" r:id="rId7" imgW="3035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49685" y="5234063"/>
                        <a:ext cx="6827838" cy="10248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2742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/>
        </p:nvSpPr>
        <p:spPr>
          <a:xfrm>
            <a:off x="0" y="0"/>
            <a:ext cx="4598737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00748" y="106948"/>
            <a:ext cx="4160240" cy="681790"/>
          </a:xfrm>
        </p:spPr>
        <p:txBody>
          <a:bodyPr>
            <a:normAutofit/>
          </a:bodyPr>
          <a:lstStyle/>
          <a:p>
            <a:r>
              <a:rPr kumimoji="1" lang="en-US" altLang="ja-JP" sz="2800" b="1" dirty="0" smtClean="0"/>
              <a:t>Discrete time EKF</a:t>
            </a:r>
            <a:endParaRPr kumimoji="1" lang="ja-JP" altLang="en-US" sz="2800" b="1" dirty="0"/>
          </a:p>
        </p:txBody>
      </p:sp>
      <p:graphicFrame>
        <p:nvGraphicFramePr>
          <p:cNvPr id="4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6203907"/>
              </p:ext>
            </p:extLst>
          </p:nvPr>
        </p:nvGraphicFramePr>
        <p:xfrm>
          <a:off x="275556" y="788738"/>
          <a:ext cx="4085432" cy="9967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2" name="数式" r:id="rId3" imgW="1816100" imgH="444500" progId="Equation.3">
                  <p:embed/>
                </p:oleObj>
              </mc:Choice>
              <mc:Fallback>
                <p:oleObj name="数式" r:id="rId3" imgW="1816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5556" y="788738"/>
                        <a:ext cx="4085432" cy="9967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2449268"/>
              </p:ext>
            </p:extLst>
          </p:nvPr>
        </p:nvGraphicFramePr>
        <p:xfrm>
          <a:off x="382500" y="1970422"/>
          <a:ext cx="3141662" cy="4756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3" name="数式" r:id="rId5" imgW="1397000" imgH="2120900" progId="Equation.3">
                  <p:embed/>
                </p:oleObj>
              </mc:Choice>
              <mc:Fallback>
                <p:oleObj name="数式" r:id="rId5" imgW="1397000" imgH="2120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2500" y="1970422"/>
                        <a:ext cx="3141662" cy="4756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8934283"/>
              </p:ext>
            </p:extLst>
          </p:nvPr>
        </p:nvGraphicFramePr>
        <p:xfrm>
          <a:off x="4741863" y="803275"/>
          <a:ext cx="4371975" cy="96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4" name="数式" r:id="rId7" imgW="1943100" imgH="431800" progId="Equation.3">
                  <p:embed/>
                </p:oleObj>
              </mc:Choice>
              <mc:Fallback>
                <p:oleObj name="数式" r:id="rId7" imgW="1943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41863" y="803275"/>
                        <a:ext cx="4371975" cy="968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3622537"/>
              </p:ext>
            </p:extLst>
          </p:nvPr>
        </p:nvGraphicFramePr>
        <p:xfrm>
          <a:off x="5473700" y="1941513"/>
          <a:ext cx="3284538" cy="481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5" name="数式" r:id="rId9" imgW="1460500" imgH="2146300" progId="Equation.3">
                  <p:embed/>
                </p:oleObj>
              </mc:Choice>
              <mc:Fallback>
                <p:oleObj name="数式" r:id="rId9" imgW="1460500" imgH="2146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73700" y="1941513"/>
                        <a:ext cx="3284538" cy="4813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直線コネクタ 9"/>
          <p:cNvCxnSpPr/>
          <p:nvPr/>
        </p:nvCxnSpPr>
        <p:spPr>
          <a:xfrm>
            <a:off x="40104" y="1888041"/>
            <a:ext cx="8983579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143765"/>
              </p:ext>
            </p:extLst>
          </p:nvPr>
        </p:nvGraphicFramePr>
        <p:xfrm>
          <a:off x="2848393" y="2128085"/>
          <a:ext cx="2771775" cy="598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6" name="数式" r:id="rId11" imgW="1231900" imgH="266700" progId="Equation.3">
                  <p:embed/>
                </p:oleObj>
              </mc:Choice>
              <mc:Fallback>
                <p:oleObj name="数式" r:id="rId11" imgW="12319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48393" y="2128085"/>
                        <a:ext cx="2771775" cy="598488"/>
                      </a:xfrm>
                      <a:prstGeom prst="rect">
                        <a:avLst/>
                      </a:prstGeom>
                      <a:solidFill>
                        <a:srgbClr val="C6D9F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タイトル 1"/>
          <p:cNvSpPr txBox="1">
            <a:spLocks/>
          </p:cNvSpPr>
          <p:nvPr/>
        </p:nvSpPr>
        <p:spPr>
          <a:xfrm>
            <a:off x="4769691" y="121485"/>
            <a:ext cx="4160240" cy="6817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2800" b="1" dirty="0" smtClean="0"/>
              <a:t>Continuous time EKF</a:t>
            </a:r>
            <a:endParaRPr lang="ja-JP" altLang="en-US" sz="2800" b="1" dirty="0"/>
          </a:p>
        </p:txBody>
      </p:sp>
      <p:cxnSp>
        <p:nvCxnSpPr>
          <p:cNvPr id="9" name="直線コネクタ 8"/>
          <p:cNvCxnSpPr/>
          <p:nvPr/>
        </p:nvCxnSpPr>
        <p:spPr>
          <a:xfrm>
            <a:off x="508000" y="2874818"/>
            <a:ext cx="140854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/>
          <p:cNvCxnSpPr/>
          <p:nvPr/>
        </p:nvCxnSpPr>
        <p:spPr>
          <a:xfrm>
            <a:off x="5821218" y="2865581"/>
            <a:ext cx="261850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/>
          <p:nvPr/>
        </p:nvCxnSpPr>
        <p:spPr>
          <a:xfrm>
            <a:off x="5821218" y="4031493"/>
            <a:ext cx="261850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/>
          <p:cNvCxnSpPr/>
          <p:nvPr/>
        </p:nvCxnSpPr>
        <p:spPr>
          <a:xfrm>
            <a:off x="508000" y="4002593"/>
            <a:ext cx="234039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6896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正方形/長方形 22"/>
          <p:cNvSpPr/>
          <p:nvPr/>
        </p:nvSpPr>
        <p:spPr>
          <a:xfrm>
            <a:off x="2279860" y="5347036"/>
            <a:ext cx="635908" cy="1013627"/>
          </a:xfrm>
          <a:prstGeom prst="rect">
            <a:avLst/>
          </a:prstGeom>
          <a:solidFill>
            <a:srgbClr val="DDD9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/>
        </p:nvSpPr>
        <p:spPr>
          <a:xfrm>
            <a:off x="6368107" y="2494523"/>
            <a:ext cx="436730" cy="425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/>
          <p:cNvSpPr/>
          <p:nvPr/>
        </p:nvSpPr>
        <p:spPr>
          <a:xfrm>
            <a:off x="6804837" y="3500859"/>
            <a:ext cx="233043" cy="2380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/>
          <p:cNvSpPr/>
          <p:nvPr/>
        </p:nvSpPr>
        <p:spPr>
          <a:xfrm>
            <a:off x="6430782" y="3846244"/>
            <a:ext cx="374055" cy="3668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/>
          <p:cNvSpPr/>
          <p:nvPr/>
        </p:nvSpPr>
        <p:spPr>
          <a:xfrm>
            <a:off x="5709274" y="4423792"/>
            <a:ext cx="374055" cy="3668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/>
        </p:nvSpPr>
        <p:spPr>
          <a:xfrm>
            <a:off x="797471" y="3926642"/>
            <a:ext cx="633995" cy="113013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4803775" y="4865586"/>
            <a:ext cx="635908" cy="1013627"/>
          </a:xfrm>
          <a:prstGeom prst="rect">
            <a:avLst/>
          </a:prstGeom>
          <a:solidFill>
            <a:srgbClr val="DDD9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06948"/>
            <a:ext cx="8229600" cy="681790"/>
          </a:xfrm>
        </p:spPr>
        <p:txBody>
          <a:bodyPr>
            <a:normAutofit/>
          </a:bodyPr>
          <a:lstStyle/>
          <a:p>
            <a:r>
              <a:rPr lang="en-US" altLang="ja-JP" sz="3200" b="1" dirty="0" smtClean="0"/>
              <a:t>Dividing the EKF algorithm into two modules</a:t>
            </a:r>
            <a:endParaRPr kumimoji="1" lang="ja-JP" altLang="en-US" sz="3200" b="1" dirty="0"/>
          </a:p>
        </p:txBody>
      </p:sp>
      <p:graphicFrame>
        <p:nvGraphicFramePr>
          <p:cNvPr id="6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9229998"/>
              </p:ext>
            </p:extLst>
          </p:nvPr>
        </p:nvGraphicFramePr>
        <p:xfrm>
          <a:off x="1114469" y="1281113"/>
          <a:ext cx="5800725" cy="96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9" name="数式" r:id="rId3" imgW="2578100" imgH="431800" progId="Equation.3">
                  <p:embed/>
                </p:oleObj>
              </mc:Choice>
              <mc:Fallback>
                <p:oleObj name="数式" r:id="rId3" imgW="2578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4469" y="1281113"/>
                        <a:ext cx="5800725" cy="968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直線コネクタ 9"/>
          <p:cNvCxnSpPr/>
          <p:nvPr/>
        </p:nvCxnSpPr>
        <p:spPr>
          <a:xfrm>
            <a:off x="40104" y="2268044"/>
            <a:ext cx="8983579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4246860"/>
              </p:ext>
            </p:extLst>
          </p:nvPr>
        </p:nvGraphicFramePr>
        <p:xfrm>
          <a:off x="457200" y="2321516"/>
          <a:ext cx="2771775" cy="598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0" name="数式" r:id="rId5" imgW="1231900" imgH="266700" progId="Equation.3">
                  <p:embed/>
                </p:oleObj>
              </mc:Choice>
              <mc:Fallback>
                <p:oleObj name="数式" r:id="rId5" imgW="12319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7200" y="2321516"/>
                        <a:ext cx="2771775" cy="598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5968038"/>
              </p:ext>
            </p:extLst>
          </p:nvPr>
        </p:nvGraphicFramePr>
        <p:xfrm>
          <a:off x="823913" y="2850789"/>
          <a:ext cx="2541587" cy="225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1" name="数式" r:id="rId7" imgW="1130300" imgH="1003300" progId="Equation.3">
                  <p:embed/>
                </p:oleObj>
              </mc:Choice>
              <mc:Fallback>
                <p:oleObj name="数式" r:id="rId7" imgW="11303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913" y="2850789"/>
                        <a:ext cx="2541587" cy="225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2856848"/>
              </p:ext>
            </p:extLst>
          </p:nvPr>
        </p:nvGraphicFramePr>
        <p:xfrm>
          <a:off x="4803775" y="2264512"/>
          <a:ext cx="3883025" cy="3589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2" name="数式" r:id="rId9" imgW="1727200" imgH="1600200" progId="Equation.3">
                  <p:embed/>
                </p:oleObj>
              </mc:Choice>
              <mc:Fallback>
                <p:oleObj name="数式" r:id="rId9" imgW="1727200" imgH="160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803775" y="2264512"/>
                        <a:ext cx="3883025" cy="3589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7403963"/>
              </p:ext>
            </p:extLst>
          </p:nvPr>
        </p:nvGraphicFramePr>
        <p:xfrm>
          <a:off x="836174" y="5324040"/>
          <a:ext cx="2114550" cy="102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3" name="数式" r:id="rId11" imgW="939800" imgH="457200" progId="Equation.3">
                  <p:embed/>
                </p:oleObj>
              </mc:Choice>
              <mc:Fallback>
                <p:oleObj name="数式" r:id="rId11" imgW="939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36174" y="5324040"/>
                        <a:ext cx="2114550" cy="1025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テキスト ボックス 8"/>
          <p:cNvSpPr txBox="1"/>
          <p:nvPr/>
        </p:nvSpPr>
        <p:spPr>
          <a:xfrm>
            <a:off x="1546953" y="742134"/>
            <a:ext cx="270635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Dynamics module (Bundle)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439683" y="742134"/>
            <a:ext cx="3091148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Observation module (Matcher)</a:t>
            </a:r>
            <a:endParaRPr kumimoji="1" lang="ja-JP" altLang="en-US" dirty="0"/>
          </a:p>
        </p:txBody>
      </p:sp>
      <p:cxnSp>
        <p:nvCxnSpPr>
          <p:cNvPr id="24" name="直線コネクタ 23"/>
          <p:cNvCxnSpPr/>
          <p:nvPr/>
        </p:nvCxnSpPr>
        <p:spPr>
          <a:xfrm>
            <a:off x="797471" y="5255676"/>
            <a:ext cx="234860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8193720"/>
              </p:ext>
            </p:extLst>
          </p:nvPr>
        </p:nvGraphicFramePr>
        <p:xfrm>
          <a:off x="7364059" y="3177880"/>
          <a:ext cx="1541462" cy="88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4" name="数式" r:id="rId13" imgW="685800" imgH="393700" progId="Equation.3">
                  <p:embed/>
                </p:oleObj>
              </mc:Choice>
              <mc:Fallback>
                <p:oleObj name="数式" r:id="rId13" imgW="6858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364059" y="3177880"/>
                        <a:ext cx="1541462" cy="882650"/>
                      </a:xfrm>
                      <a:prstGeom prst="rect">
                        <a:avLst/>
                      </a:prstGeom>
                      <a:solidFill>
                        <a:srgbClr val="DDD9C3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9364264"/>
              </p:ext>
            </p:extLst>
          </p:nvPr>
        </p:nvGraphicFramePr>
        <p:xfrm>
          <a:off x="308185" y="6320567"/>
          <a:ext cx="3943350" cy="598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5" name="数式" r:id="rId15" imgW="1752600" imgH="266700" progId="Equation.3">
                  <p:embed/>
                </p:oleObj>
              </mc:Choice>
              <mc:Fallback>
                <p:oleObj name="数式" r:id="rId15" imgW="17526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08185" y="6320567"/>
                        <a:ext cx="3943350" cy="598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テキスト ボックス 2"/>
          <p:cNvSpPr txBox="1"/>
          <p:nvPr/>
        </p:nvSpPr>
        <p:spPr>
          <a:xfrm>
            <a:off x="7434253" y="3962842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Considers   </a:t>
            </a:r>
            <a:r>
              <a:rPr lang="en-US" altLang="ja-JP" dirty="0" err="1" smtClean="0"/>
              <a:t>Σ</a:t>
            </a:r>
            <a:endParaRPr kumimoji="1" lang="ja-JP" altLang="en-US" dirty="0"/>
          </a:p>
        </p:txBody>
      </p:sp>
      <p:sp>
        <p:nvSpPr>
          <p:cNvPr id="4" name="右矢印 3"/>
          <p:cNvSpPr/>
          <p:nvPr/>
        </p:nvSpPr>
        <p:spPr>
          <a:xfrm rot="20296395">
            <a:off x="3595990" y="4163365"/>
            <a:ext cx="655545" cy="520854"/>
          </a:xfrm>
          <a:prstGeom prst="rightArrow">
            <a:avLst/>
          </a:prstGeom>
          <a:solidFill>
            <a:srgbClr val="C6D9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右矢印 25"/>
          <p:cNvSpPr/>
          <p:nvPr/>
        </p:nvSpPr>
        <p:spPr>
          <a:xfrm rot="9723993">
            <a:off x="3531726" y="5435309"/>
            <a:ext cx="655545" cy="520854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5905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57464"/>
          </a:xfrm>
        </p:spPr>
        <p:txBody>
          <a:bodyPr>
            <a:noAutofit/>
          </a:bodyPr>
          <a:lstStyle/>
          <a:p>
            <a:r>
              <a:rPr lang="en-US" altLang="ja-JP" sz="3600" b="1" dirty="0"/>
              <a:t>c</a:t>
            </a:r>
            <a:r>
              <a:rPr kumimoji="1" lang="en-US" altLang="ja-JP" sz="3600" b="1" dirty="0" smtClean="0"/>
              <a:t>lass </a:t>
            </a:r>
            <a:r>
              <a:rPr kumimoji="1" lang="en-US" altLang="ja-JP" sz="3600" b="1" dirty="0" err="1" smtClean="0"/>
              <a:t>EKF.BundleEKFContinuousTime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018230"/>
            <a:ext cx="5060401" cy="5107933"/>
          </a:xfrm>
        </p:spPr>
        <p:txBody>
          <a:bodyPr/>
          <a:lstStyle/>
          <a:p>
            <a:pPr marL="0" indent="0">
              <a:buNone/>
            </a:pPr>
            <a:r>
              <a:rPr lang="en-US" altLang="ja-JP" dirty="0" err="1" smtClean="0"/>
              <a:t>self.</a:t>
            </a:r>
            <a:r>
              <a:rPr kumimoji="1" lang="en-US" altLang="ja-JP" dirty="0" err="1" smtClean="0"/>
              <a:t>apply_feedback</a:t>
            </a:r>
            <a:r>
              <a:rPr kumimoji="1" lang="en-US" altLang="ja-JP" dirty="0" smtClean="0"/>
              <a:t>(            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>
              <a:buNone/>
            </a:pPr>
            <a:r>
              <a:rPr lang="en-US" altLang="ja-JP" dirty="0" err="1" smtClean="0"/>
              <a:t>self.step_dynamics</a:t>
            </a:r>
            <a:r>
              <a:rPr lang="en-US" altLang="ja-JP" dirty="0" smtClean="0"/>
              <a:t>(     )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2279860" y="1788704"/>
            <a:ext cx="635908" cy="1013627"/>
          </a:xfrm>
          <a:prstGeom prst="rect">
            <a:avLst/>
          </a:prstGeom>
          <a:solidFill>
            <a:srgbClr val="DDD9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5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1902062"/>
              </p:ext>
            </p:extLst>
          </p:nvPr>
        </p:nvGraphicFramePr>
        <p:xfrm>
          <a:off x="836174" y="1765708"/>
          <a:ext cx="2114550" cy="102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5" name="数式" r:id="rId3" imgW="939800" imgH="457200" progId="Equation.3">
                  <p:embed/>
                </p:oleObj>
              </mc:Choice>
              <mc:Fallback>
                <p:oleObj name="数式" r:id="rId3" imgW="939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6174" y="1765708"/>
                        <a:ext cx="2114550" cy="1025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直線コネクタ 5"/>
          <p:cNvCxnSpPr/>
          <p:nvPr/>
        </p:nvCxnSpPr>
        <p:spPr>
          <a:xfrm>
            <a:off x="797471" y="1697344"/>
            <a:ext cx="234860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/>
          <p:cNvSpPr/>
          <p:nvPr/>
        </p:nvSpPr>
        <p:spPr>
          <a:xfrm>
            <a:off x="796508" y="5098153"/>
            <a:ext cx="633995" cy="113013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8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6249634"/>
              </p:ext>
            </p:extLst>
          </p:nvPr>
        </p:nvGraphicFramePr>
        <p:xfrm>
          <a:off x="822950" y="4022300"/>
          <a:ext cx="2541587" cy="225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6" name="数式" r:id="rId5" imgW="1130300" imgH="1003300" progId="Equation.3">
                  <p:embed/>
                </p:oleObj>
              </mc:Choice>
              <mc:Fallback>
                <p:oleObj name="数式" r:id="rId5" imgW="11303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2950" y="4022300"/>
                        <a:ext cx="2541587" cy="225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0513915"/>
              </p:ext>
            </p:extLst>
          </p:nvPr>
        </p:nvGraphicFramePr>
        <p:xfrm>
          <a:off x="3990660" y="1150674"/>
          <a:ext cx="1057275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7" name="数式" r:id="rId7" imgW="469900" imgH="203200" progId="Equation.3">
                  <p:embed/>
                </p:oleObj>
              </mc:Choice>
              <mc:Fallback>
                <p:oleObj name="数式" r:id="rId7" imgW="4699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90660" y="1150674"/>
                        <a:ext cx="1057275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65656"/>
              </p:ext>
            </p:extLst>
          </p:nvPr>
        </p:nvGraphicFramePr>
        <p:xfrm>
          <a:off x="3798243" y="3487234"/>
          <a:ext cx="428625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8" name="数式" r:id="rId9" imgW="190500" imgH="177800" progId="Equation.3">
                  <p:embed/>
                </p:oleObj>
              </mc:Choice>
              <mc:Fallback>
                <p:oleObj name="数式" r:id="rId9" imgW="1905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798243" y="3487234"/>
                        <a:ext cx="428625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テキスト ボックス 12"/>
          <p:cNvSpPr txBox="1"/>
          <p:nvPr/>
        </p:nvSpPr>
        <p:spPr>
          <a:xfrm>
            <a:off x="5430017" y="1139725"/>
            <a:ext cx="3079426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Call this method</a:t>
            </a:r>
            <a:br>
              <a:rPr kumimoji="1" lang="en-US" altLang="ja-JP" dirty="0" smtClean="0"/>
            </a:br>
            <a:r>
              <a:rPr kumimoji="1" lang="en-US" altLang="ja-JP" dirty="0" smtClean="0"/>
              <a:t> for all </a:t>
            </a:r>
            <a:r>
              <a:rPr kumimoji="1" lang="en-US" altLang="ja-JP" b="1" dirty="0" smtClean="0"/>
              <a:t>Matcher</a:t>
            </a:r>
            <a:r>
              <a:rPr kumimoji="1" lang="en-US" altLang="ja-JP" dirty="0" smtClean="0"/>
              <a:t>s</a:t>
            </a:r>
          </a:p>
          <a:p>
            <a:r>
              <a:rPr lang="en-US" altLang="ja-JP" dirty="0"/>
              <a:t> </a:t>
            </a:r>
            <a:r>
              <a:rPr lang="en-US" altLang="ja-JP" dirty="0" smtClean="0"/>
              <a:t>that link to the current </a:t>
            </a:r>
            <a:r>
              <a:rPr lang="en-US" altLang="ja-JP" b="1" dirty="0" smtClean="0"/>
              <a:t>Bundle</a:t>
            </a:r>
            <a:endParaRPr kumimoji="1" lang="ja-JP" altLang="en-US" b="1" dirty="0"/>
          </a:p>
        </p:txBody>
      </p:sp>
      <p:grpSp>
        <p:nvGrpSpPr>
          <p:cNvPr id="21" name="図形グループ 20"/>
          <p:cNvGrpSpPr/>
          <p:nvPr/>
        </p:nvGrpSpPr>
        <p:grpSpPr>
          <a:xfrm>
            <a:off x="5936547" y="2095038"/>
            <a:ext cx="2499692" cy="1927262"/>
            <a:chOff x="5057104" y="2224917"/>
            <a:chExt cx="3836391" cy="2957856"/>
          </a:xfrm>
        </p:grpSpPr>
        <p:sp>
          <p:nvSpPr>
            <p:cNvPr id="14" name="円/楕円 13"/>
            <p:cNvSpPr/>
            <p:nvPr/>
          </p:nvSpPr>
          <p:spPr>
            <a:xfrm>
              <a:off x="5632091" y="4050142"/>
              <a:ext cx="1149973" cy="1132631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B1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5" name="円/楕円 14"/>
            <p:cNvSpPr/>
            <p:nvPr/>
          </p:nvSpPr>
          <p:spPr>
            <a:xfrm>
              <a:off x="5057104" y="2224917"/>
              <a:ext cx="1149973" cy="1132631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M</a:t>
              </a:r>
              <a:r>
                <a:rPr lang="en-US" altLang="ja-JP" sz="2000" dirty="0">
                  <a:solidFill>
                    <a:schemeClr val="tx1"/>
                  </a:solidFill>
                </a:rPr>
                <a:t>0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" name="円/楕円 15"/>
            <p:cNvSpPr/>
            <p:nvPr/>
          </p:nvSpPr>
          <p:spPr>
            <a:xfrm>
              <a:off x="7743522" y="2224917"/>
              <a:ext cx="1149973" cy="1132631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M2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7" name="円/楕円 16"/>
            <p:cNvSpPr/>
            <p:nvPr/>
          </p:nvSpPr>
          <p:spPr>
            <a:xfrm>
              <a:off x="6406823" y="2224917"/>
              <a:ext cx="1149973" cy="1132631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M1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直線コネクタ 17"/>
            <p:cNvCxnSpPr>
              <a:stCxn id="14" idx="0"/>
              <a:endCxn id="15" idx="4"/>
            </p:cNvCxnSpPr>
            <p:nvPr/>
          </p:nvCxnSpPr>
          <p:spPr>
            <a:xfrm flipH="1" flipV="1">
              <a:off x="5632091" y="3357548"/>
              <a:ext cx="574987" cy="6925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コネクタ 18"/>
            <p:cNvCxnSpPr>
              <a:stCxn id="14" idx="0"/>
              <a:endCxn id="17" idx="4"/>
            </p:cNvCxnSpPr>
            <p:nvPr/>
          </p:nvCxnSpPr>
          <p:spPr>
            <a:xfrm flipV="1">
              <a:off x="6207078" y="3357548"/>
              <a:ext cx="774732" cy="6925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/>
            <p:cNvCxnSpPr>
              <a:stCxn id="14" idx="0"/>
              <a:endCxn id="16" idx="4"/>
            </p:cNvCxnSpPr>
            <p:nvPr/>
          </p:nvCxnSpPr>
          <p:spPr>
            <a:xfrm flipV="1">
              <a:off x="6207078" y="3357548"/>
              <a:ext cx="2111431" cy="6925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2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8448372"/>
              </p:ext>
            </p:extLst>
          </p:nvPr>
        </p:nvGraphicFramePr>
        <p:xfrm>
          <a:off x="6092906" y="2854805"/>
          <a:ext cx="671282" cy="290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9" name="数式" r:id="rId11" imgW="469900" imgH="203200" progId="Equation.3">
                  <p:embed/>
                </p:oleObj>
              </mc:Choice>
              <mc:Fallback>
                <p:oleObj name="数式" r:id="rId11" imgW="4699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92906" y="2854805"/>
                        <a:ext cx="671282" cy="2902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5990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正方形/長方形 21"/>
          <p:cNvSpPr/>
          <p:nvPr/>
        </p:nvSpPr>
        <p:spPr>
          <a:xfrm>
            <a:off x="2081377" y="2077760"/>
            <a:ext cx="808794" cy="432450"/>
          </a:xfrm>
          <a:prstGeom prst="rect">
            <a:avLst/>
          </a:prstGeom>
          <a:solidFill>
            <a:srgbClr val="DDD9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0424" y="99454"/>
            <a:ext cx="8889468" cy="710746"/>
          </a:xfrm>
        </p:spPr>
        <p:txBody>
          <a:bodyPr>
            <a:normAutofit/>
          </a:bodyPr>
          <a:lstStyle/>
          <a:p>
            <a:r>
              <a:rPr lang="en-US" altLang="ja-JP" sz="3600" dirty="0"/>
              <a:t>class</a:t>
            </a:r>
            <a:r>
              <a:rPr lang="en-US" altLang="ja-JP" sz="3600" b="1" dirty="0"/>
              <a:t> </a:t>
            </a:r>
            <a:r>
              <a:rPr lang="en-US" altLang="ja-JP" sz="3600" b="1" dirty="0" err="1" smtClean="0"/>
              <a:t>EKF.MatcherEKF</a:t>
            </a:r>
            <a:r>
              <a:rPr lang="en-US" altLang="ja-JP" sz="3600" dirty="0" smtClean="0"/>
              <a:t>(</a:t>
            </a:r>
            <a:r>
              <a:rPr lang="en-US" altLang="ja-JP" sz="3600" dirty="0" err="1" smtClean="0"/>
              <a:t>bundlenet.Matcher</a:t>
            </a:r>
            <a:r>
              <a:rPr lang="en-US" altLang="ja-JP" sz="3600" dirty="0" smtClean="0"/>
              <a:t>)</a:t>
            </a:r>
            <a:endParaRPr kumimoji="1" lang="ja-JP" altLang="en-US" sz="36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886842"/>
            <a:ext cx="8229600" cy="50641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dirty="0" err="1" smtClean="0"/>
              <a:t>self.update</a:t>
            </a:r>
            <a:r>
              <a:rPr lang="en-US" altLang="ja-JP" dirty="0" smtClean="0"/>
              <a:t>()</a:t>
            </a:r>
          </a:p>
          <a:p>
            <a:pPr marL="0" indent="0">
              <a:buNone/>
            </a:pPr>
            <a:r>
              <a:rPr kumimoji="1" lang="en-US" altLang="ja-JP" sz="2800" dirty="0"/>
              <a:t>	</a:t>
            </a:r>
            <a:r>
              <a:rPr kumimoji="1" lang="en-US" altLang="ja-JP" sz="2800" dirty="0" smtClean="0"/>
              <a:t>fetch</a:t>
            </a:r>
          </a:p>
          <a:p>
            <a:pPr marL="0" indent="0">
              <a:buNone/>
            </a:pPr>
            <a:endParaRPr kumimoji="1" lang="ja-JP" altLang="en-US" sz="2800" dirty="0"/>
          </a:p>
        </p:txBody>
      </p:sp>
      <p:grpSp>
        <p:nvGrpSpPr>
          <p:cNvPr id="11" name="図形グループ 10"/>
          <p:cNvGrpSpPr/>
          <p:nvPr/>
        </p:nvGrpSpPr>
        <p:grpSpPr>
          <a:xfrm>
            <a:off x="5319943" y="1030269"/>
            <a:ext cx="2715050" cy="1927262"/>
            <a:chOff x="4532460" y="2948357"/>
            <a:chExt cx="4166895" cy="2957856"/>
          </a:xfrm>
        </p:grpSpPr>
        <p:sp>
          <p:nvSpPr>
            <p:cNvPr id="5" name="円/楕円 4"/>
            <p:cNvSpPr/>
            <p:nvPr/>
          </p:nvSpPr>
          <p:spPr>
            <a:xfrm>
              <a:off x="4532460" y="4773582"/>
              <a:ext cx="1149968" cy="1132631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B0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" name="円/楕円 5"/>
            <p:cNvSpPr/>
            <p:nvPr/>
          </p:nvSpPr>
          <p:spPr>
            <a:xfrm>
              <a:off x="7549382" y="4769483"/>
              <a:ext cx="1149973" cy="1132631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B1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" name="円/楕円 6"/>
            <p:cNvSpPr/>
            <p:nvPr/>
          </p:nvSpPr>
          <p:spPr>
            <a:xfrm>
              <a:off x="7549382" y="2948357"/>
              <a:ext cx="1149973" cy="1132631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M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直線コネクタ 7"/>
            <p:cNvCxnSpPr>
              <a:stCxn id="5" idx="0"/>
              <a:endCxn id="7" idx="4"/>
            </p:cNvCxnSpPr>
            <p:nvPr/>
          </p:nvCxnSpPr>
          <p:spPr>
            <a:xfrm flipV="1">
              <a:off x="5107444" y="4080988"/>
              <a:ext cx="3016925" cy="6925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コネクタ 9"/>
            <p:cNvCxnSpPr>
              <a:stCxn id="6" idx="0"/>
              <a:endCxn id="7" idx="4"/>
            </p:cNvCxnSpPr>
            <p:nvPr/>
          </p:nvCxnSpPr>
          <p:spPr>
            <a:xfrm flipV="1">
              <a:off x="8124369" y="4080988"/>
              <a:ext cx="0" cy="688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2007128"/>
              </p:ext>
            </p:extLst>
          </p:nvPr>
        </p:nvGraphicFramePr>
        <p:xfrm>
          <a:off x="1036390" y="2044725"/>
          <a:ext cx="3894138" cy="468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2" name="数式" r:id="rId3" imgW="1841500" imgH="2222500" progId="Equation.3">
                  <p:embed/>
                </p:oleObj>
              </mc:Choice>
              <mc:Fallback>
                <p:oleObj name="数式" r:id="rId3" imgW="1841500" imgH="2222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36390" y="2044725"/>
                        <a:ext cx="3894138" cy="468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7118536"/>
              </p:ext>
            </p:extLst>
          </p:nvPr>
        </p:nvGraphicFramePr>
        <p:xfrm>
          <a:off x="3109403" y="1500125"/>
          <a:ext cx="80010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3" name="数式" r:id="rId5" imgW="355600" imgH="215900" progId="Equation.3">
                  <p:embed/>
                </p:oleObj>
              </mc:Choice>
              <mc:Fallback>
                <p:oleObj name="数式" r:id="rId5" imgW="355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09403" y="1500125"/>
                        <a:ext cx="800100" cy="48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テキスト ボックス 3"/>
          <p:cNvSpPr txBox="1"/>
          <p:nvPr/>
        </p:nvSpPr>
        <p:spPr>
          <a:xfrm>
            <a:off x="4367749" y="2510210"/>
            <a:ext cx="97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Provider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6979159" y="3291363"/>
            <a:ext cx="1265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 smtClean="0"/>
              <a:t>BundleMKF</a:t>
            </a:r>
            <a:endParaRPr kumimoji="1" lang="ja-JP" altLang="en-US" dirty="0"/>
          </a:p>
        </p:txBody>
      </p:sp>
      <p:graphicFrame>
        <p:nvGraphicFramePr>
          <p:cNvPr id="24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4634549"/>
              </p:ext>
            </p:extLst>
          </p:nvPr>
        </p:nvGraphicFramePr>
        <p:xfrm>
          <a:off x="7285698" y="2922031"/>
          <a:ext cx="80010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4" name="数式" r:id="rId7" imgW="355600" imgH="215900" progId="Equation.3">
                  <p:embed/>
                </p:oleObj>
              </mc:Choice>
              <mc:Fallback>
                <p:oleObj name="数式" r:id="rId7" imgW="355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85698" y="2922031"/>
                        <a:ext cx="800100" cy="48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6732704"/>
              </p:ext>
            </p:extLst>
          </p:nvPr>
        </p:nvGraphicFramePr>
        <p:xfrm>
          <a:off x="7855780" y="1785342"/>
          <a:ext cx="1154112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5" name="数式" r:id="rId8" imgW="546100" imgH="203200" progId="Equation.3">
                  <p:embed/>
                </p:oleObj>
              </mc:Choice>
              <mc:Fallback>
                <p:oleObj name="数式" r:id="rId8" imgW="546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855780" y="1785342"/>
                        <a:ext cx="1154112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967324"/>
              </p:ext>
            </p:extLst>
          </p:nvPr>
        </p:nvGraphicFramePr>
        <p:xfrm>
          <a:off x="2038350" y="1513210"/>
          <a:ext cx="8858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6" name="数式" r:id="rId10" imgW="393700" imgH="228600" progId="Equation.3">
                  <p:embed/>
                </p:oleObj>
              </mc:Choice>
              <mc:Fallback>
                <p:oleObj name="数式" r:id="rId10" imgW="39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038350" y="1513210"/>
                        <a:ext cx="8858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075528"/>
              </p:ext>
            </p:extLst>
          </p:nvPr>
        </p:nvGraphicFramePr>
        <p:xfrm>
          <a:off x="5257782" y="2954860"/>
          <a:ext cx="8858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7" name="数式" r:id="rId12" imgW="393700" imgH="228600" progId="Equation.3">
                  <p:embed/>
                </p:oleObj>
              </mc:Choice>
              <mc:Fallback>
                <p:oleObj name="数式" r:id="rId12" imgW="39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57782" y="2954860"/>
                        <a:ext cx="8858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直線矢印コネクタ 12"/>
          <p:cNvCxnSpPr/>
          <p:nvPr/>
        </p:nvCxnSpPr>
        <p:spPr>
          <a:xfrm flipH="1" flipV="1">
            <a:off x="5993402" y="3407806"/>
            <a:ext cx="260778" cy="6066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/>
          <p:cNvSpPr txBox="1"/>
          <p:nvPr/>
        </p:nvSpPr>
        <p:spPr>
          <a:xfrm>
            <a:off x="6096545" y="3946164"/>
            <a:ext cx="1884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Observation noise</a:t>
            </a:r>
            <a:endParaRPr kumimoji="1" lang="ja-JP" altLang="en-US" dirty="0"/>
          </a:p>
        </p:txBody>
      </p:sp>
      <p:cxnSp>
        <p:nvCxnSpPr>
          <p:cNvPr id="27" name="直線矢印コネクタ 26"/>
          <p:cNvCxnSpPr/>
          <p:nvPr/>
        </p:nvCxnSpPr>
        <p:spPr>
          <a:xfrm flipH="1" flipV="1">
            <a:off x="5433811" y="3435114"/>
            <a:ext cx="424357" cy="10299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テキスト ボックス 27"/>
          <p:cNvSpPr txBox="1"/>
          <p:nvPr/>
        </p:nvSpPr>
        <p:spPr>
          <a:xfrm>
            <a:off x="5694589" y="4383769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Observation vector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44762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dirty="0" smtClean="0"/>
              <a:t>Basic requirement of schedule order</a:t>
            </a:r>
            <a:endParaRPr kumimoji="1" lang="ja-JP" altLang="en-US" dirty="0"/>
          </a:p>
        </p:txBody>
      </p:sp>
      <p:cxnSp>
        <p:nvCxnSpPr>
          <p:cNvPr id="5" name="直線矢印コネクタ 4"/>
          <p:cNvCxnSpPr/>
          <p:nvPr/>
        </p:nvCxnSpPr>
        <p:spPr>
          <a:xfrm>
            <a:off x="341385" y="1734128"/>
            <a:ext cx="834541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6991567" y="1117228"/>
            <a:ext cx="1664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Scheduled</a:t>
            </a:r>
          </a:p>
          <a:p>
            <a:r>
              <a:rPr kumimoji="1" lang="en-US" altLang="ja-JP" dirty="0" smtClean="0"/>
              <a:t>Simulation time</a:t>
            </a:r>
            <a:endParaRPr kumimoji="1" lang="ja-JP" altLang="en-US" dirty="0"/>
          </a:p>
        </p:txBody>
      </p:sp>
      <p:cxnSp>
        <p:nvCxnSpPr>
          <p:cNvPr id="7" name="直線矢印コネクタ 6"/>
          <p:cNvCxnSpPr/>
          <p:nvPr/>
        </p:nvCxnSpPr>
        <p:spPr>
          <a:xfrm>
            <a:off x="341385" y="2514637"/>
            <a:ext cx="834541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7021072" y="2145305"/>
            <a:ext cx="1895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Computation </a:t>
            </a:r>
            <a:r>
              <a:rPr kumimoji="1" lang="en-US" altLang="ja-JP" dirty="0" smtClean="0"/>
              <a:t>time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447466" y="1695586"/>
            <a:ext cx="2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t</a:t>
            </a:r>
            <a:endParaRPr kumimoji="1" lang="ja-JP" altLang="en-US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191213" y="1671134"/>
            <a:ext cx="575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 smtClean="0"/>
              <a:t>t+dt</a:t>
            </a:r>
            <a:endParaRPr kumimoji="1" lang="ja-JP" altLang="en-US" dirty="0"/>
          </a:p>
        </p:txBody>
      </p:sp>
      <p:grpSp>
        <p:nvGrpSpPr>
          <p:cNvPr id="11" name="図形グループ 10"/>
          <p:cNvGrpSpPr/>
          <p:nvPr/>
        </p:nvGrpSpPr>
        <p:grpSpPr>
          <a:xfrm>
            <a:off x="452380" y="2603389"/>
            <a:ext cx="749295" cy="3229275"/>
            <a:chOff x="7549382" y="2948357"/>
            <a:chExt cx="1149973" cy="4956114"/>
          </a:xfrm>
        </p:grpSpPr>
        <p:sp>
          <p:nvSpPr>
            <p:cNvPr id="12" name="円/楕円 11"/>
            <p:cNvSpPr/>
            <p:nvPr/>
          </p:nvSpPr>
          <p:spPr>
            <a:xfrm>
              <a:off x="7549382" y="6771840"/>
              <a:ext cx="1149968" cy="1132631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B0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" name="円/楕円 12"/>
            <p:cNvSpPr/>
            <p:nvPr/>
          </p:nvSpPr>
          <p:spPr>
            <a:xfrm>
              <a:off x="7549382" y="4769483"/>
              <a:ext cx="1149973" cy="1132631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B1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" name="円/楕円 13"/>
            <p:cNvSpPr/>
            <p:nvPr/>
          </p:nvSpPr>
          <p:spPr>
            <a:xfrm>
              <a:off x="7549382" y="2948357"/>
              <a:ext cx="1149973" cy="1132631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M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7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5548597"/>
              </p:ext>
            </p:extLst>
          </p:nvPr>
        </p:nvGraphicFramePr>
        <p:xfrm>
          <a:off x="1518282" y="5238385"/>
          <a:ext cx="8858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0" name="数式" r:id="rId3" imgW="393700" imgH="228600" progId="Equation.3">
                  <p:embed/>
                </p:oleObj>
              </mc:Choice>
              <mc:Fallback>
                <p:oleObj name="数式" r:id="rId3" imgW="39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18282" y="5238385"/>
                        <a:ext cx="8858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直線コネクタ 18"/>
          <p:cNvCxnSpPr/>
          <p:nvPr/>
        </p:nvCxnSpPr>
        <p:spPr>
          <a:xfrm>
            <a:off x="1283605" y="1734128"/>
            <a:ext cx="0" cy="46015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/>
          <p:cNvCxnSpPr/>
          <p:nvPr/>
        </p:nvCxnSpPr>
        <p:spPr>
          <a:xfrm>
            <a:off x="5193401" y="1736249"/>
            <a:ext cx="0" cy="46015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3078069"/>
              </p:ext>
            </p:extLst>
          </p:nvPr>
        </p:nvGraphicFramePr>
        <p:xfrm>
          <a:off x="1828750" y="4027488"/>
          <a:ext cx="80010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1" name="数式" r:id="rId5" imgW="355600" imgH="215900" progId="Equation.3">
                  <p:embed/>
                </p:oleObj>
              </mc:Choice>
              <mc:Fallback>
                <p:oleObj name="数式" r:id="rId5" imgW="355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28750" y="4027488"/>
                        <a:ext cx="800100" cy="48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3122420"/>
              </p:ext>
            </p:extLst>
          </p:nvPr>
        </p:nvGraphicFramePr>
        <p:xfrm>
          <a:off x="3912993" y="2774569"/>
          <a:ext cx="257175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2" name="数式" r:id="rId7" imgW="114300" imgH="139700" progId="Equation.3">
                  <p:embed/>
                </p:oleObj>
              </mc:Choice>
              <mc:Fallback>
                <p:oleObj name="数式" r:id="rId7" imgW="1143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12993" y="2774569"/>
                        <a:ext cx="257175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5216403"/>
              </p:ext>
            </p:extLst>
          </p:nvPr>
        </p:nvGraphicFramePr>
        <p:xfrm>
          <a:off x="3586486" y="3069754"/>
          <a:ext cx="1154112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3" name="数式" r:id="rId9" imgW="546100" imgH="203200" progId="Equation.3">
                  <p:embed/>
                </p:oleObj>
              </mc:Choice>
              <mc:Fallback>
                <p:oleObj name="数式" r:id="rId9" imgW="546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86486" y="3069754"/>
                        <a:ext cx="1154112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正方形/長方形 23"/>
          <p:cNvSpPr/>
          <p:nvPr/>
        </p:nvSpPr>
        <p:spPr>
          <a:xfrm>
            <a:off x="3413843" y="2603389"/>
            <a:ext cx="95588" cy="73799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2747675" y="2885088"/>
            <a:ext cx="666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fetch</a:t>
            </a:r>
            <a:endParaRPr kumimoji="1" lang="ja-JP" altLang="en-US" dirty="0"/>
          </a:p>
        </p:txBody>
      </p:sp>
      <p:cxnSp>
        <p:nvCxnSpPr>
          <p:cNvPr id="27" name="直線矢印コネクタ 26"/>
          <p:cNvCxnSpPr>
            <a:endCxn id="24" idx="2"/>
          </p:cNvCxnSpPr>
          <p:nvPr/>
        </p:nvCxnSpPr>
        <p:spPr>
          <a:xfrm flipV="1">
            <a:off x="2553559" y="3341382"/>
            <a:ext cx="908078" cy="6861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/>
          <p:cNvCxnSpPr>
            <a:stCxn id="17" idx="3"/>
            <a:endCxn id="24" idx="2"/>
          </p:cNvCxnSpPr>
          <p:nvPr/>
        </p:nvCxnSpPr>
        <p:spPr>
          <a:xfrm flipV="1">
            <a:off x="2404107" y="3341382"/>
            <a:ext cx="1057530" cy="21541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正方形/長方形 30"/>
          <p:cNvSpPr/>
          <p:nvPr/>
        </p:nvSpPr>
        <p:spPr>
          <a:xfrm>
            <a:off x="5382419" y="3789987"/>
            <a:ext cx="95588" cy="73799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5289021" y="3341382"/>
            <a:ext cx="666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fetch</a:t>
            </a:r>
            <a:endParaRPr kumimoji="1" lang="ja-JP" altLang="en-US" dirty="0"/>
          </a:p>
        </p:txBody>
      </p:sp>
      <p:cxnSp>
        <p:nvCxnSpPr>
          <p:cNvPr id="33" name="直線矢印コネクタ 32"/>
          <p:cNvCxnSpPr>
            <a:endCxn id="31" idx="0"/>
          </p:cNvCxnSpPr>
          <p:nvPr/>
        </p:nvCxnSpPr>
        <p:spPr>
          <a:xfrm>
            <a:off x="4740598" y="3341382"/>
            <a:ext cx="689615" cy="4486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985473"/>
              </p:ext>
            </p:extLst>
          </p:nvPr>
        </p:nvGraphicFramePr>
        <p:xfrm>
          <a:off x="5713542" y="4027488"/>
          <a:ext cx="80010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4" name="数式" r:id="rId11" imgW="355600" imgH="215900" progId="Equation.3">
                  <p:embed/>
                </p:oleObj>
              </mc:Choice>
              <mc:Fallback>
                <p:oleObj name="数式" r:id="rId11" imgW="355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13542" y="4027488"/>
                        <a:ext cx="800100" cy="48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テキスト ボックス 36"/>
          <p:cNvSpPr txBox="1"/>
          <p:nvPr/>
        </p:nvSpPr>
        <p:spPr>
          <a:xfrm>
            <a:off x="3777656" y="2494149"/>
            <a:ext cx="601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calc.</a:t>
            </a:r>
            <a:endParaRPr kumimoji="1" lang="ja-JP" altLang="en-US" dirty="0"/>
          </a:p>
        </p:txBody>
      </p:sp>
      <p:sp>
        <p:nvSpPr>
          <p:cNvPr id="38" name="正方形/長方形 37"/>
          <p:cNvSpPr/>
          <p:nvPr/>
        </p:nvSpPr>
        <p:spPr>
          <a:xfrm>
            <a:off x="1588743" y="3799666"/>
            <a:ext cx="95588" cy="73799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5768162" y="3683689"/>
            <a:ext cx="601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calc.</a:t>
            </a:r>
            <a:endParaRPr kumimoji="1" lang="ja-JP" altLang="en-US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1747790" y="3799666"/>
            <a:ext cx="601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calc.</a:t>
            </a:r>
            <a:endParaRPr kumimoji="1" lang="ja-JP" altLang="en-US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1602398" y="4999086"/>
            <a:ext cx="669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store</a:t>
            </a:r>
            <a:endParaRPr kumimoji="1" lang="ja-JP" altLang="en-US" dirty="0"/>
          </a:p>
        </p:txBody>
      </p:sp>
      <p:sp>
        <p:nvSpPr>
          <p:cNvPr id="43" name="正方形/長方形 42"/>
          <p:cNvSpPr/>
          <p:nvPr/>
        </p:nvSpPr>
        <p:spPr>
          <a:xfrm>
            <a:off x="2356394" y="5094671"/>
            <a:ext cx="95588" cy="737993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/>
          <p:cNvSpPr/>
          <p:nvPr/>
        </p:nvSpPr>
        <p:spPr>
          <a:xfrm>
            <a:off x="2533262" y="3800001"/>
            <a:ext cx="95588" cy="737993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/>
          <p:cNvSpPr/>
          <p:nvPr/>
        </p:nvSpPr>
        <p:spPr>
          <a:xfrm>
            <a:off x="4695179" y="2603389"/>
            <a:ext cx="95588" cy="737993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/>
          <p:cNvSpPr/>
          <p:nvPr/>
        </p:nvSpPr>
        <p:spPr>
          <a:xfrm>
            <a:off x="6513642" y="3799666"/>
            <a:ext cx="95588" cy="737993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7" name="直線コネクタ 46"/>
          <p:cNvCxnSpPr/>
          <p:nvPr/>
        </p:nvCxnSpPr>
        <p:spPr>
          <a:xfrm>
            <a:off x="2764932" y="2494149"/>
            <a:ext cx="0" cy="384368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正方形/長方形 49"/>
          <p:cNvSpPr/>
          <p:nvPr/>
        </p:nvSpPr>
        <p:spPr>
          <a:xfrm>
            <a:off x="6465848" y="5053706"/>
            <a:ext cx="95588" cy="737993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2730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92747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99454"/>
            <a:ext cx="8229600" cy="710746"/>
          </a:xfrm>
        </p:spPr>
        <p:txBody>
          <a:bodyPr>
            <a:normAutofit fontScale="90000"/>
          </a:bodyPr>
          <a:lstStyle/>
          <a:p>
            <a:r>
              <a:rPr lang="en-US" altLang="ja-JP" b="1" dirty="0"/>
              <a:t>class </a:t>
            </a:r>
            <a:r>
              <a:rPr lang="en-US" altLang="ja-JP" b="1" dirty="0" smtClean="0"/>
              <a:t>EKF.MatcherEKF2Way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886842"/>
            <a:ext cx="8229600" cy="50641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dirty="0" err="1" smtClean="0"/>
              <a:t>self.update</a:t>
            </a:r>
            <a:r>
              <a:rPr lang="en-US" altLang="ja-JP" dirty="0" smtClean="0"/>
              <a:t>()</a:t>
            </a:r>
          </a:p>
          <a:p>
            <a:pPr marL="0" indent="0">
              <a:buNone/>
            </a:pPr>
            <a:r>
              <a:rPr kumimoji="1" lang="en-US" altLang="ja-JP" sz="2800" dirty="0"/>
              <a:t>	</a:t>
            </a:r>
            <a:r>
              <a:rPr kumimoji="1" lang="en-US" altLang="ja-JP" sz="2800" dirty="0" smtClean="0"/>
              <a:t>fetch</a:t>
            </a:r>
          </a:p>
          <a:p>
            <a:pPr marL="0" indent="0">
              <a:buNone/>
            </a:pPr>
            <a:endParaRPr kumimoji="1" lang="ja-JP" altLang="en-US" sz="2800" dirty="0"/>
          </a:p>
        </p:txBody>
      </p:sp>
      <p:grpSp>
        <p:nvGrpSpPr>
          <p:cNvPr id="11" name="図形グループ 10"/>
          <p:cNvGrpSpPr/>
          <p:nvPr/>
        </p:nvGrpSpPr>
        <p:grpSpPr>
          <a:xfrm>
            <a:off x="7446229" y="810200"/>
            <a:ext cx="1620250" cy="1927262"/>
            <a:chOff x="5070124" y="2948357"/>
            <a:chExt cx="2486672" cy="2957856"/>
          </a:xfrm>
        </p:grpSpPr>
        <p:sp>
          <p:nvSpPr>
            <p:cNvPr id="5" name="円/楕円 4"/>
            <p:cNvSpPr/>
            <p:nvPr/>
          </p:nvSpPr>
          <p:spPr>
            <a:xfrm>
              <a:off x="5070124" y="4773582"/>
              <a:ext cx="1149973" cy="1132631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B0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" name="円/楕円 5"/>
            <p:cNvSpPr/>
            <p:nvPr/>
          </p:nvSpPr>
          <p:spPr>
            <a:xfrm>
              <a:off x="6406823" y="4769482"/>
              <a:ext cx="1149973" cy="1132631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B1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" name="円/楕円 6"/>
            <p:cNvSpPr/>
            <p:nvPr/>
          </p:nvSpPr>
          <p:spPr>
            <a:xfrm>
              <a:off x="5831836" y="2948357"/>
              <a:ext cx="1149973" cy="1132631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M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直線コネクタ 7"/>
            <p:cNvCxnSpPr>
              <a:stCxn id="5" idx="0"/>
              <a:endCxn id="7" idx="4"/>
            </p:cNvCxnSpPr>
            <p:nvPr/>
          </p:nvCxnSpPr>
          <p:spPr>
            <a:xfrm flipV="1">
              <a:off x="5645111" y="4080988"/>
              <a:ext cx="761712" cy="6925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コネクタ 9"/>
            <p:cNvCxnSpPr>
              <a:stCxn id="6" idx="0"/>
              <a:endCxn id="7" idx="4"/>
            </p:cNvCxnSpPr>
            <p:nvPr/>
          </p:nvCxnSpPr>
          <p:spPr>
            <a:xfrm flipH="1" flipV="1">
              <a:off x="6406823" y="4080988"/>
              <a:ext cx="574987" cy="688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正方形/長方形 11"/>
          <p:cNvSpPr/>
          <p:nvPr/>
        </p:nvSpPr>
        <p:spPr>
          <a:xfrm>
            <a:off x="8707270" y="4310947"/>
            <a:ext cx="436730" cy="425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>
            <a:off x="8686800" y="3598668"/>
            <a:ext cx="233043" cy="2380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/>
        </p:nvSpPr>
        <p:spPr>
          <a:xfrm>
            <a:off x="8312745" y="3944053"/>
            <a:ext cx="374055" cy="3668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7591237" y="4521601"/>
            <a:ext cx="374055" cy="3668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8508092" y="4844359"/>
            <a:ext cx="635908" cy="1013627"/>
          </a:xfrm>
          <a:prstGeom prst="rect">
            <a:avLst/>
          </a:prstGeom>
          <a:solidFill>
            <a:srgbClr val="DDD9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7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2147559"/>
              </p:ext>
            </p:extLst>
          </p:nvPr>
        </p:nvGraphicFramePr>
        <p:xfrm>
          <a:off x="584258" y="2201119"/>
          <a:ext cx="5262925" cy="417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2" name="数式" r:id="rId3" imgW="2489200" imgH="1981200" progId="Equation.3">
                  <p:embed/>
                </p:oleObj>
              </mc:Choice>
              <mc:Fallback>
                <p:oleObj name="数式" r:id="rId3" imgW="2489200" imgH="198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4258" y="2201119"/>
                        <a:ext cx="5262925" cy="417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2514075"/>
              </p:ext>
            </p:extLst>
          </p:nvPr>
        </p:nvGraphicFramePr>
        <p:xfrm>
          <a:off x="1863495" y="1493448"/>
          <a:ext cx="8858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3" name="数式" r:id="rId5" imgW="393700" imgH="228600" progId="Equation.3">
                  <p:embed/>
                </p:oleObj>
              </mc:Choice>
              <mc:Fallback>
                <p:oleObj name="数式" r:id="rId5" imgW="39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63495" y="1493448"/>
                        <a:ext cx="8858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7165979"/>
              </p:ext>
            </p:extLst>
          </p:nvPr>
        </p:nvGraphicFramePr>
        <p:xfrm>
          <a:off x="3109403" y="1500125"/>
          <a:ext cx="80010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4" name="数式" r:id="rId7" imgW="355600" imgH="215900" progId="Equation.3">
                  <p:embed/>
                </p:oleObj>
              </mc:Choice>
              <mc:Fallback>
                <p:oleObj name="数式" r:id="rId7" imgW="355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09403" y="1500125"/>
                        <a:ext cx="800100" cy="48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9055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99454"/>
            <a:ext cx="8229600" cy="710746"/>
          </a:xfrm>
        </p:spPr>
        <p:txBody>
          <a:bodyPr>
            <a:normAutofit fontScale="90000"/>
          </a:bodyPr>
          <a:lstStyle/>
          <a:p>
            <a:r>
              <a:rPr lang="en-US" altLang="ja-JP" b="1" dirty="0"/>
              <a:t>class </a:t>
            </a:r>
            <a:r>
              <a:rPr lang="en-US" altLang="ja-JP" b="1" dirty="0" smtClean="0"/>
              <a:t>EKF.MatcherEKF</a:t>
            </a:r>
            <a:r>
              <a:rPr lang="en-US" altLang="ja-JP" b="1" dirty="0" smtClean="0">
                <a:solidFill>
                  <a:srgbClr val="FF0000"/>
                </a:solidFill>
              </a:rPr>
              <a:t>_V2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886842"/>
            <a:ext cx="8229600" cy="50641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dirty="0" err="1" smtClean="0"/>
              <a:t>self.update</a:t>
            </a:r>
            <a:r>
              <a:rPr lang="en-US" altLang="ja-JP" dirty="0" smtClean="0"/>
              <a:t>()</a:t>
            </a:r>
          </a:p>
          <a:p>
            <a:pPr marL="0" indent="0">
              <a:buNone/>
            </a:pPr>
            <a:r>
              <a:rPr kumimoji="1" lang="en-US" altLang="ja-JP" sz="2800" dirty="0"/>
              <a:t>	</a:t>
            </a:r>
            <a:r>
              <a:rPr kumimoji="1" lang="en-US" altLang="ja-JP" sz="2800" dirty="0" smtClean="0"/>
              <a:t>fetch</a:t>
            </a:r>
          </a:p>
          <a:p>
            <a:pPr marL="0" indent="0">
              <a:buNone/>
            </a:pPr>
            <a:endParaRPr kumimoji="1" lang="ja-JP" altLang="en-US" sz="2800" dirty="0"/>
          </a:p>
        </p:txBody>
      </p:sp>
      <p:grpSp>
        <p:nvGrpSpPr>
          <p:cNvPr id="11" name="図形グループ 10"/>
          <p:cNvGrpSpPr/>
          <p:nvPr/>
        </p:nvGrpSpPr>
        <p:grpSpPr>
          <a:xfrm>
            <a:off x="7446229" y="810200"/>
            <a:ext cx="1620250" cy="1927262"/>
            <a:chOff x="5070124" y="2948357"/>
            <a:chExt cx="2486672" cy="2957856"/>
          </a:xfrm>
        </p:grpSpPr>
        <p:sp>
          <p:nvSpPr>
            <p:cNvPr id="5" name="円/楕円 4"/>
            <p:cNvSpPr/>
            <p:nvPr/>
          </p:nvSpPr>
          <p:spPr>
            <a:xfrm>
              <a:off x="5070124" y="4773582"/>
              <a:ext cx="1149973" cy="1132631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B0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" name="円/楕円 5"/>
            <p:cNvSpPr/>
            <p:nvPr/>
          </p:nvSpPr>
          <p:spPr>
            <a:xfrm>
              <a:off x="6406823" y="4769482"/>
              <a:ext cx="1149973" cy="1132631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B1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" name="円/楕円 6"/>
            <p:cNvSpPr/>
            <p:nvPr/>
          </p:nvSpPr>
          <p:spPr>
            <a:xfrm>
              <a:off x="5831836" y="2948357"/>
              <a:ext cx="1149973" cy="1132631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 smtClean="0">
                  <a:solidFill>
                    <a:schemeClr val="tx1"/>
                  </a:solidFill>
                </a:rPr>
                <a:t>M</a:t>
              </a:r>
              <a:endParaRPr kumimoji="1" lang="ja-JP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直線コネクタ 7"/>
            <p:cNvCxnSpPr>
              <a:stCxn id="5" idx="0"/>
              <a:endCxn id="7" idx="4"/>
            </p:cNvCxnSpPr>
            <p:nvPr/>
          </p:nvCxnSpPr>
          <p:spPr>
            <a:xfrm flipV="1">
              <a:off x="5645111" y="4080988"/>
              <a:ext cx="761712" cy="6925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コネクタ 9"/>
            <p:cNvCxnSpPr>
              <a:stCxn id="6" idx="0"/>
              <a:endCxn id="7" idx="4"/>
            </p:cNvCxnSpPr>
            <p:nvPr/>
          </p:nvCxnSpPr>
          <p:spPr>
            <a:xfrm flipH="1" flipV="1">
              <a:off x="6406823" y="4080988"/>
              <a:ext cx="574987" cy="688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4764898"/>
              </p:ext>
            </p:extLst>
          </p:nvPr>
        </p:nvGraphicFramePr>
        <p:xfrm>
          <a:off x="685800" y="2336800"/>
          <a:ext cx="2362200" cy="3049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3" name="数式" r:id="rId3" imgW="1117600" imgH="1447800" progId="Equation.3">
                  <p:embed/>
                </p:oleObj>
              </mc:Choice>
              <mc:Fallback>
                <p:oleObj name="数式" r:id="rId3" imgW="1117600" imgH="144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5800" y="2336800"/>
                        <a:ext cx="2362200" cy="3049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0979321"/>
              </p:ext>
            </p:extLst>
          </p:nvPr>
        </p:nvGraphicFramePr>
        <p:xfrm>
          <a:off x="1970450" y="1493838"/>
          <a:ext cx="23145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4" name="数式" r:id="rId5" imgW="1028700" imgH="228600" progId="Equation.3">
                  <p:embed/>
                </p:oleObj>
              </mc:Choice>
              <mc:Fallback>
                <p:oleObj name="数式" r:id="rId5" imgW="1028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70450" y="1493838"/>
                        <a:ext cx="231457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テキスト ボックス 21"/>
          <p:cNvSpPr txBox="1"/>
          <p:nvPr/>
        </p:nvSpPr>
        <p:spPr>
          <a:xfrm>
            <a:off x="3700295" y="2083180"/>
            <a:ext cx="2698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p</a:t>
            </a:r>
            <a:r>
              <a:rPr lang="en-US" altLang="ja-JP" dirty="0" smtClean="0"/>
              <a:t>(x0, x1, </a:t>
            </a:r>
            <a:r>
              <a:rPr lang="mr-IN" altLang="ja-JP" dirty="0" smtClean="0"/>
              <a:t>…</a:t>
            </a:r>
            <a:r>
              <a:rPr lang="en-US" altLang="ja-JP" dirty="0" smtClean="0"/>
              <a:t>)  is an arbitrary</a:t>
            </a:r>
          </a:p>
          <a:p>
            <a:r>
              <a:rPr lang="en-US" altLang="ja-JP" dirty="0" err="1" smtClean="0"/>
              <a:t>pdf</a:t>
            </a:r>
            <a:r>
              <a:rPr lang="en-US" altLang="ja-JP" dirty="0" smtClean="0"/>
              <a:t>.   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8210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正方形/長方形 60"/>
          <p:cNvSpPr/>
          <p:nvPr/>
        </p:nvSpPr>
        <p:spPr>
          <a:xfrm>
            <a:off x="0" y="0"/>
            <a:ext cx="9144000" cy="32594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Work in progress </a:t>
            </a:r>
            <a:r>
              <a:rPr kumimoji="1" lang="en-US" altLang="ja-JP" sz="2800" b="1" dirty="0" smtClean="0"/>
              <a:t>[2018/08/30]</a:t>
            </a:r>
            <a:endParaRPr kumimoji="1" lang="ja-JP" altLang="en-US" b="1" dirty="0"/>
          </a:p>
        </p:txBody>
      </p:sp>
      <p:sp>
        <p:nvSpPr>
          <p:cNvPr id="4" name="正方形/長方形 3"/>
          <p:cNvSpPr/>
          <p:nvPr/>
        </p:nvSpPr>
        <p:spPr>
          <a:xfrm>
            <a:off x="3067126" y="2013358"/>
            <a:ext cx="223408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sz="2800" dirty="0" smtClean="0"/>
              <a:t>BriCA1</a:t>
            </a:r>
            <a:endParaRPr lang="en-US" altLang="ja-JP" sz="2800" dirty="0"/>
          </a:p>
        </p:txBody>
      </p:sp>
      <p:sp>
        <p:nvSpPr>
          <p:cNvPr id="5" name="正方形/長方形 4"/>
          <p:cNvSpPr/>
          <p:nvPr/>
        </p:nvSpPr>
        <p:spPr>
          <a:xfrm>
            <a:off x="3088390" y="6102102"/>
            <a:ext cx="221281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sz="2800" dirty="0" smtClean="0"/>
              <a:t>BriCA2 C++</a:t>
            </a:r>
          </a:p>
        </p:txBody>
      </p:sp>
      <p:sp>
        <p:nvSpPr>
          <p:cNvPr id="6" name="正方形/長方形 5"/>
          <p:cNvSpPr/>
          <p:nvPr/>
        </p:nvSpPr>
        <p:spPr>
          <a:xfrm>
            <a:off x="3067126" y="2736186"/>
            <a:ext cx="223408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ja-JP" sz="2800" dirty="0" err="1" smtClean="0"/>
              <a:t>BriCA</a:t>
            </a:r>
            <a:r>
              <a:rPr lang="en-US" altLang="ja-JP" sz="2800" dirty="0" smtClean="0"/>
              <a:t> parallel</a:t>
            </a:r>
          </a:p>
        </p:txBody>
      </p:sp>
      <p:sp>
        <p:nvSpPr>
          <p:cNvPr id="7" name="正方形/長方形 6"/>
          <p:cNvSpPr/>
          <p:nvPr/>
        </p:nvSpPr>
        <p:spPr>
          <a:xfrm>
            <a:off x="783428" y="2007513"/>
            <a:ext cx="2283698" cy="5232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ja-JP" sz="2800" dirty="0" smtClean="0"/>
              <a:t>BundleNet003</a:t>
            </a:r>
            <a:endParaRPr lang="ja-JP" altLang="en-US" sz="2800" dirty="0"/>
          </a:p>
        </p:txBody>
      </p:sp>
      <p:sp>
        <p:nvSpPr>
          <p:cNvPr id="8" name="正方形/長方形 7"/>
          <p:cNvSpPr/>
          <p:nvPr/>
        </p:nvSpPr>
        <p:spPr>
          <a:xfrm>
            <a:off x="783428" y="2749938"/>
            <a:ext cx="2283698" cy="5232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ja-JP" sz="2800" dirty="0" smtClean="0"/>
              <a:t>BundleNet005</a:t>
            </a:r>
            <a:endParaRPr lang="ja-JP" altLang="en-US" sz="2400" dirty="0"/>
          </a:p>
        </p:txBody>
      </p:sp>
      <p:sp>
        <p:nvSpPr>
          <p:cNvPr id="9" name="正方形/長方形 8"/>
          <p:cNvSpPr/>
          <p:nvPr/>
        </p:nvSpPr>
        <p:spPr>
          <a:xfrm>
            <a:off x="783428" y="3753228"/>
            <a:ext cx="2283698" cy="5232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ja-JP" sz="2800" dirty="0" smtClean="0"/>
              <a:t>BundleNet004</a:t>
            </a:r>
            <a:endParaRPr lang="ja-JP" altLang="en-US" sz="2400" dirty="0"/>
          </a:p>
        </p:txBody>
      </p:sp>
      <p:sp>
        <p:nvSpPr>
          <p:cNvPr id="10" name="正方形/長方形 9"/>
          <p:cNvSpPr/>
          <p:nvPr/>
        </p:nvSpPr>
        <p:spPr>
          <a:xfrm>
            <a:off x="3078764" y="4045616"/>
            <a:ext cx="223408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 cmpd="sng">
            <a:solidFill>
              <a:schemeClr val="tx1"/>
            </a:solidFill>
            <a:prstDash val="dash"/>
          </a:ln>
        </p:spPr>
        <p:txBody>
          <a:bodyPr wrap="none">
            <a:spAutoFit/>
          </a:bodyPr>
          <a:lstStyle/>
          <a:p>
            <a:r>
              <a:rPr lang="en-US" altLang="ja-JP" sz="2800" dirty="0" err="1" smtClean="0"/>
              <a:t>BriCA</a:t>
            </a:r>
            <a:r>
              <a:rPr lang="en-US" altLang="ja-JP" sz="2800" dirty="0" smtClean="0"/>
              <a:t> parallel</a:t>
            </a:r>
          </a:p>
        </p:txBody>
      </p:sp>
      <p:sp>
        <p:nvSpPr>
          <p:cNvPr id="11" name="正方形/長方形 10"/>
          <p:cNvSpPr/>
          <p:nvPr/>
        </p:nvSpPr>
        <p:spPr>
          <a:xfrm>
            <a:off x="3088391" y="3491618"/>
            <a:ext cx="2212815" cy="523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sz="2800" dirty="0" smtClean="0"/>
              <a:t>w/o </a:t>
            </a:r>
            <a:r>
              <a:rPr lang="en-US" altLang="ja-JP" sz="2800" dirty="0" err="1" smtClean="0"/>
              <a:t>BriCA</a:t>
            </a:r>
            <a:endParaRPr lang="en-US" altLang="ja-JP" sz="2800" dirty="0" smtClean="0"/>
          </a:p>
        </p:txBody>
      </p:sp>
      <p:sp>
        <p:nvSpPr>
          <p:cNvPr id="13" name="正方形/長方形 12"/>
          <p:cNvSpPr/>
          <p:nvPr/>
        </p:nvSpPr>
        <p:spPr>
          <a:xfrm>
            <a:off x="783428" y="4993640"/>
            <a:ext cx="2283698" cy="5232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sz="2800" dirty="0"/>
              <a:t>BNLUA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6268721" y="3990628"/>
            <a:ext cx="2418080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Character</a:t>
            </a:r>
            <a:endParaRPr kumimoji="1" lang="ja-JP" altLang="en-US" sz="2800" dirty="0"/>
          </a:p>
        </p:txBody>
      </p:sp>
      <p:sp>
        <p:nvSpPr>
          <p:cNvPr id="15" name="正方形/長方形 14"/>
          <p:cNvSpPr/>
          <p:nvPr/>
        </p:nvSpPr>
        <p:spPr>
          <a:xfrm>
            <a:off x="6268721" y="4676428"/>
            <a:ext cx="2418080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0000"/>
            </a:solidFill>
            <a:prstDash val="dot"/>
          </a:ln>
        </p:spPr>
        <p:txBody>
          <a:bodyPr wrap="square">
            <a:spAutoFit/>
          </a:bodyPr>
          <a:lstStyle/>
          <a:p>
            <a:r>
              <a:rPr lang="en-US" altLang="ja-JP" sz="2800" dirty="0"/>
              <a:t>Body schema</a:t>
            </a:r>
            <a:endParaRPr lang="ja-JP" altLang="en-US" sz="2800" dirty="0"/>
          </a:p>
        </p:txBody>
      </p:sp>
      <p:sp>
        <p:nvSpPr>
          <p:cNvPr id="16" name="正方形/長方形 15"/>
          <p:cNvSpPr/>
          <p:nvPr/>
        </p:nvSpPr>
        <p:spPr>
          <a:xfrm>
            <a:off x="6268720" y="5413048"/>
            <a:ext cx="2418080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8575" cmpd="sng">
            <a:solidFill>
              <a:schemeClr val="tx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altLang="ja-JP" sz="2800" dirty="0" smtClean="0"/>
              <a:t>Crowd </a:t>
            </a:r>
            <a:r>
              <a:rPr lang="en-US" altLang="ja-JP" sz="2800" dirty="0" err="1" smtClean="0"/>
              <a:t>bncmrk</a:t>
            </a:r>
            <a:endParaRPr lang="ja-JP" altLang="en-US" sz="2800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6268720" y="3325764"/>
            <a:ext cx="2418080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EKF</a:t>
            </a:r>
            <a:endParaRPr kumimoji="1" lang="ja-JP" altLang="en-US" sz="2800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6268721" y="2665066"/>
            <a:ext cx="2418080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ja-JP" sz="2800" dirty="0" smtClean="0"/>
              <a:t>NULL </a:t>
            </a:r>
            <a:r>
              <a:rPr lang="en-US" altLang="ja-JP" sz="2800" dirty="0" err="1" smtClean="0"/>
              <a:t>bncmrk</a:t>
            </a:r>
            <a:endParaRPr kumimoji="1" lang="ja-JP" altLang="en-US" sz="2800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3769360" y="1417638"/>
            <a:ext cx="1030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Interface</a:t>
            </a:r>
            <a:endParaRPr kumimoji="1" lang="ja-JP" altLang="en-US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1249543" y="1417638"/>
            <a:ext cx="1354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Architecture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6868023" y="141763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Applications</a:t>
            </a:r>
            <a:endParaRPr kumimoji="1" lang="ja-JP" altLang="en-US" dirty="0"/>
          </a:p>
        </p:txBody>
      </p:sp>
      <p:cxnSp>
        <p:nvCxnSpPr>
          <p:cNvPr id="23" name="直線コネクタ 22"/>
          <p:cNvCxnSpPr>
            <a:stCxn id="11" idx="3"/>
            <a:endCxn id="17" idx="1"/>
          </p:cNvCxnSpPr>
          <p:nvPr/>
        </p:nvCxnSpPr>
        <p:spPr>
          <a:xfrm flipV="1">
            <a:off x="5301206" y="3587374"/>
            <a:ext cx="967514" cy="1658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>
            <a:stCxn id="6" idx="3"/>
            <a:endCxn id="18" idx="1"/>
          </p:cNvCxnSpPr>
          <p:nvPr/>
        </p:nvCxnSpPr>
        <p:spPr>
          <a:xfrm flipV="1">
            <a:off x="5301206" y="2926676"/>
            <a:ext cx="967515" cy="711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/>
          <p:cNvCxnSpPr>
            <a:stCxn id="4" idx="3"/>
            <a:endCxn id="17" idx="1"/>
          </p:cNvCxnSpPr>
          <p:nvPr/>
        </p:nvCxnSpPr>
        <p:spPr>
          <a:xfrm>
            <a:off x="5301206" y="2274968"/>
            <a:ext cx="967514" cy="13124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/>
          <p:cNvCxnSpPr>
            <a:stCxn id="4" idx="3"/>
            <a:endCxn id="18" idx="1"/>
          </p:cNvCxnSpPr>
          <p:nvPr/>
        </p:nvCxnSpPr>
        <p:spPr>
          <a:xfrm>
            <a:off x="5301206" y="2274968"/>
            <a:ext cx="967515" cy="6517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/>
          <p:cNvSpPr/>
          <p:nvPr/>
        </p:nvSpPr>
        <p:spPr>
          <a:xfrm>
            <a:off x="3100029" y="4973320"/>
            <a:ext cx="2212815" cy="523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sz="2800" dirty="0" smtClean="0"/>
              <a:t>w/o </a:t>
            </a:r>
            <a:r>
              <a:rPr lang="en-US" altLang="ja-JP" sz="2800" dirty="0" err="1" smtClean="0"/>
              <a:t>BriCA</a:t>
            </a:r>
            <a:endParaRPr lang="en-US" altLang="ja-JP" sz="2800" dirty="0" smtClean="0"/>
          </a:p>
        </p:txBody>
      </p:sp>
      <p:cxnSp>
        <p:nvCxnSpPr>
          <p:cNvPr id="34" name="直線コネクタ 33"/>
          <p:cNvCxnSpPr>
            <a:stCxn id="33" idx="3"/>
            <a:endCxn id="14" idx="1"/>
          </p:cNvCxnSpPr>
          <p:nvPr/>
        </p:nvCxnSpPr>
        <p:spPr>
          <a:xfrm flipV="1">
            <a:off x="5312844" y="4252238"/>
            <a:ext cx="955877" cy="9826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/>
          <p:cNvCxnSpPr>
            <a:stCxn id="33" idx="3"/>
            <a:endCxn id="15" idx="1"/>
          </p:cNvCxnSpPr>
          <p:nvPr/>
        </p:nvCxnSpPr>
        <p:spPr>
          <a:xfrm flipV="1">
            <a:off x="5312844" y="4938038"/>
            <a:ext cx="955877" cy="2968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/>
          <p:cNvCxnSpPr>
            <a:stCxn id="33" idx="3"/>
            <a:endCxn id="16" idx="1"/>
          </p:cNvCxnSpPr>
          <p:nvPr/>
        </p:nvCxnSpPr>
        <p:spPr>
          <a:xfrm>
            <a:off x="5312844" y="5234930"/>
            <a:ext cx="955876" cy="4397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テキスト ボックス 42"/>
          <p:cNvSpPr txBox="1"/>
          <p:nvPr/>
        </p:nvSpPr>
        <p:spPr>
          <a:xfrm>
            <a:off x="3850640" y="4490720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/>
              <a:t>ITA</a:t>
            </a:r>
            <a:endParaRPr kumimoji="1" lang="ja-JP" altLang="en-US" b="1" dirty="0"/>
          </a:p>
        </p:txBody>
      </p:sp>
      <p:sp>
        <p:nvSpPr>
          <p:cNvPr id="44" name="テキスト ボックス 43"/>
          <p:cNvSpPr txBox="1"/>
          <p:nvPr/>
        </p:nvSpPr>
        <p:spPr>
          <a:xfrm>
            <a:off x="8686799" y="5489992"/>
            <a:ext cx="33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JJ</a:t>
            </a:r>
            <a:endParaRPr kumimoji="1" lang="ja-JP" altLang="en-US" b="1" dirty="0"/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8676639" y="4814332"/>
            <a:ext cx="33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JJ</a:t>
            </a:r>
            <a:endParaRPr kumimoji="1" lang="ja-JP" altLang="en-US" b="1" dirty="0"/>
          </a:p>
        </p:txBody>
      </p:sp>
      <p:sp>
        <p:nvSpPr>
          <p:cNvPr id="46" name="テキスト ボックス 45"/>
          <p:cNvSpPr txBox="1"/>
          <p:nvPr/>
        </p:nvSpPr>
        <p:spPr>
          <a:xfrm>
            <a:off x="8656319" y="4091782"/>
            <a:ext cx="33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JJ</a:t>
            </a:r>
            <a:endParaRPr kumimoji="1" lang="ja-JP" altLang="en-US" b="1" dirty="0"/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8615680" y="3402708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SO</a:t>
            </a:r>
            <a:endParaRPr kumimoji="1" lang="ja-JP" altLang="en-US" b="1" dirty="0"/>
          </a:p>
        </p:txBody>
      </p:sp>
      <p:sp>
        <p:nvSpPr>
          <p:cNvPr id="48" name="テキスト ボックス 47"/>
          <p:cNvSpPr txBox="1"/>
          <p:nvPr/>
        </p:nvSpPr>
        <p:spPr>
          <a:xfrm>
            <a:off x="1866256" y="4159758"/>
            <a:ext cx="717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SO+JJ</a:t>
            </a:r>
            <a:endParaRPr kumimoji="1" lang="ja-JP" altLang="en-US" b="1" dirty="0"/>
          </a:p>
        </p:txBody>
      </p:sp>
      <p:sp>
        <p:nvSpPr>
          <p:cNvPr id="49" name="テキスト ボックス 48"/>
          <p:cNvSpPr txBox="1"/>
          <p:nvPr/>
        </p:nvSpPr>
        <p:spPr>
          <a:xfrm>
            <a:off x="1845936" y="3076526"/>
            <a:ext cx="1036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err="1" smtClean="0"/>
              <a:t>SO+Satia</a:t>
            </a:r>
            <a:endParaRPr kumimoji="1" lang="ja-JP" altLang="en-US" b="1" dirty="0"/>
          </a:p>
        </p:txBody>
      </p:sp>
      <p:sp>
        <p:nvSpPr>
          <p:cNvPr id="50" name="テキスト ボックス 49"/>
          <p:cNvSpPr txBox="1"/>
          <p:nvPr/>
        </p:nvSpPr>
        <p:spPr>
          <a:xfrm>
            <a:off x="3820160" y="3068172"/>
            <a:ext cx="656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err="1" smtClean="0"/>
              <a:t>Satia</a:t>
            </a:r>
            <a:endParaRPr kumimoji="1" lang="ja-JP" altLang="en-US" b="1" dirty="0"/>
          </a:p>
        </p:txBody>
      </p:sp>
      <p:sp>
        <p:nvSpPr>
          <p:cNvPr id="51" name="テキスト ボックス 50"/>
          <p:cNvSpPr txBox="1"/>
          <p:nvPr/>
        </p:nvSpPr>
        <p:spPr>
          <a:xfrm>
            <a:off x="8612449" y="281313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SO</a:t>
            </a:r>
            <a:endParaRPr kumimoji="1" lang="ja-JP" altLang="en-US" b="1" dirty="0"/>
          </a:p>
        </p:txBody>
      </p:sp>
      <p:sp>
        <p:nvSpPr>
          <p:cNvPr id="52" name="テキスト ボックス 51"/>
          <p:cNvSpPr txBox="1"/>
          <p:nvPr/>
        </p:nvSpPr>
        <p:spPr>
          <a:xfrm>
            <a:off x="4878132" y="3587374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SO</a:t>
            </a:r>
            <a:endParaRPr kumimoji="1" lang="ja-JP" altLang="en-US" b="1" dirty="0"/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2232016" y="5398552"/>
            <a:ext cx="33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JJ</a:t>
            </a:r>
            <a:endParaRPr kumimoji="1" lang="ja-JP" altLang="en-US" b="1" dirty="0"/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3928736" y="5398552"/>
            <a:ext cx="33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JJ</a:t>
            </a:r>
            <a:endParaRPr kumimoji="1" lang="ja-JP" altLang="en-US" b="1" dirty="0"/>
          </a:p>
        </p:txBody>
      </p:sp>
      <p:cxnSp>
        <p:nvCxnSpPr>
          <p:cNvPr id="55" name="直線コネクタ 54"/>
          <p:cNvCxnSpPr>
            <a:stCxn id="10" idx="3"/>
            <a:endCxn id="17" idx="1"/>
          </p:cNvCxnSpPr>
          <p:nvPr/>
        </p:nvCxnSpPr>
        <p:spPr>
          <a:xfrm flipV="1">
            <a:off x="5312844" y="3587374"/>
            <a:ext cx="955876" cy="71985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直線コネクタ 57"/>
          <p:cNvCxnSpPr>
            <a:stCxn id="10" idx="3"/>
            <a:endCxn id="16" idx="1"/>
          </p:cNvCxnSpPr>
          <p:nvPr/>
        </p:nvCxnSpPr>
        <p:spPr>
          <a:xfrm>
            <a:off x="5312844" y="4307226"/>
            <a:ext cx="955876" cy="136743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テキスト ボックス 70"/>
          <p:cNvSpPr txBox="1"/>
          <p:nvPr/>
        </p:nvSpPr>
        <p:spPr>
          <a:xfrm>
            <a:off x="111760" y="5989151"/>
            <a:ext cx="1950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 smtClean="0"/>
              <a:t>PostK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説明会</a:t>
            </a:r>
            <a:r>
              <a:rPr kumimoji="1" lang="en-US" altLang="ja-JP" dirty="0" smtClean="0"/>
              <a:t> 9/12</a:t>
            </a:r>
          </a:p>
          <a:p>
            <a:r>
              <a:rPr lang="en-US" altLang="ja-JP" dirty="0" err="1" smtClean="0"/>
              <a:t>PostK</a:t>
            </a:r>
            <a:r>
              <a:rPr lang="en-US" altLang="ja-JP" dirty="0" smtClean="0"/>
              <a:t> </a:t>
            </a:r>
            <a:r>
              <a:rPr lang="ja-JP" altLang="en-US" dirty="0" smtClean="0"/>
              <a:t>締切</a:t>
            </a:r>
            <a:r>
              <a:rPr lang="en-US" altLang="ja-JP" dirty="0" smtClean="0"/>
              <a:t> 9</a:t>
            </a:r>
            <a:r>
              <a:rPr lang="ja-JP" altLang="en-US" dirty="0" smtClean="0"/>
              <a:t>末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0336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円/楕円 15"/>
          <p:cNvSpPr/>
          <p:nvPr/>
        </p:nvSpPr>
        <p:spPr>
          <a:xfrm>
            <a:off x="1763688" y="2595692"/>
            <a:ext cx="360040" cy="40466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円/楕円 12"/>
          <p:cNvSpPr/>
          <p:nvPr/>
        </p:nvSpPr>
        <p:spPr>
          <a:xfrm>
            <a:off x="5508104" y="2595692"/>
            <a:ext cx="360040" cy="40466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円/楕円 11"/>
          <p:cNvSpPr/>
          <p:nvPr/>
        </p:nvSpPr>
        <p:spPr>
          <a:xfrm>
            <a:off x="5076056" y="2595692"/>
            <a:ext cx="360040" cy="40466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408782"/>
            <a:ext cx="8229600" cy="715962"/>
          </a:xfrm>
        </p:spPr>
        <p:txBody>
          <a:bodyPr>
            <a:noAutofit/>
          </a:bodyPr>
          <a:lstStyle/>
          <a:p>
            <a:r>
              <a:rPr lang="en-US" altLang="ja-JP" sz="3600" b="1" dirty="0" smtClean="0"/>
              <a:t>FEP</a:t>
            </a:r>
            <a:endParaRPr kumimoji="1" lang="ja-JP" altLang="en-US" sz="36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4608512"/>
          </a:xfrm>
        </p:spPr>
        <p:txBody>
          <a:bodyPr/>
          <a:lstStyle/>
          <a:p>
            <a:r>
              <a:rPr lang="en-US" altLang="ja-JP" sz="2400" dirty="0" smtClean="0"/>
              <a:t>Predictive coding theory</a:t>
            </a:r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 smtClean="0"/>
          </a:p>
          <a:p>
            <a:r>
              <a:rPr kumimoji="1" lang="en-US" altLang="ja-JP" sz="2400" dirty="0" smtClean="0"/>
              <a:t>FEP</a:t>
            </a:r>
          </a:p>
          <a:p>
            <a:pPr lvl="1"/>
            <a:r>
              <a:rPr kumimoji="1" lang="en-US" altLang="ja-JP" sz="2000" dirty="0" smtClean="0"/>
              <a:t>Consider probabilistic recognition state</a:t>
            </a:r>
          </a:p>
          <a:p>
            <a:pPr lvl="1"/>
            <a:r>
              <a:rPr lang="en-US" altLang="ja-JP" sz="2000" dirty="0" smtClean="0"/>
              <a:t>The </a:t>
            </a:r>
            <a:r>
              <a:rPr lang="en-US" altLang="ja-JP" sz="2000" dirty="0" err="1"/>
              <a:t>r</a:t>
            </a:r>
            <a:r>
              <a:rPr lang="en-US" altLang="ja-JP" sz="2000" dirty="0" err="1" smtClean="0"/>
              <a:t>ecog</a:t>
            </a:r>
            <a:r>
              <a:rPr lang="en-US" altLang="ja-JP" sz="2000" dirty="0" smtClean="0"/>
              <a:t>. state is updated to reduce</a:t>
            </a:r>
            <a:r>
              <a:rPr lang="en-US" altLang="ja-JP" sz="2000" dirty="0"/>
              <a:t/>
            </a:r>
            <a:br>
              <a:rPr lang="en-US" altLang="ja-JP" sz="2000" dirty="0"/>
            </a:br>
            <a:r>
              <a:rPr lang="en-US" altLang="ja-JP" sz="2000" dirty="0" smtClean="0"/>
              <a:t>the </a:t>
            </a:r>
            <a:r>
              <a:rPr lang="en-US" altLang="ja-JP" sz="2000" b="1" u="sng" dirty="0" smtClean="0"/>
              <a:t>free energy</a:t>
            </a:r>
            <a:r>
              <a:rPr lang="en-US" altLang="ja-JP" sz="2000" dirty="0" smtClean="0"/>
              <a:t> with an online manner.</a:t>
            </a:r>
            <a:br>
              <a:rPr lang="en-US" altLang="ja-JP" sz="2000" dirty="0" smtClean="0"/>
            </a:br>
            <a:r>
              <a:rPr lang="en-US" altLang="ja-JP" sz="2000" dirty="0" smtClean="0"/>
              <a:t/>
            </a:r>
            <a:br>
              <a:rPr lang="en-US" altLang="ja-JP" sz="2000" dirty="0" smtClean="0"/>
            </a:br>
            <a:endParaRPr lang="en-US" altLang="ja-JP" dirty="0" smtClean="0"/>
          </a:p>
          <a:p>
            <a:r>
              <a:rPr lang="en-US" altLang="ja-JP" sz="2400" dirty="0" smtClean="0"/>
              <a:t>AIF (active inference)</a:t>
            </a:r>
            <a:endParaRPr kumimoji="1" lang="en-US" altLang="ja-JP" sz="2400" dirty="0" smtClean="0"/>
          </a:p>
          <a:p>
            <a:pPr lvl="1"/>
            <a:r>
              <a:rPr lang="en-US" altLang="ja-JP" sz="2000" dirty="0" smtClean="0"/>
              <a:t>Action </a:t>
            </a:r>
            <a:r>
              <a:rPr lang="en-US" altLang="ja-JP" sz="2000" i="1" dirty="0" smtClean="0">
                <a:latin typeface="Times New Roman"/>
                <a:cs typeface="Times New Roman"/>
              </a:rPr>
              <a:t>a</a:t>
            </a:r>
            <a:r>
              <a:rPr lang="en-US" altLang="ja-JP" sz="2000" dirty="0" smtClean="0">
                <a:latin typeface="Times New Roman"/>
                <a:cs typeface="Times New Roman"/>
              </a:rPr>
              <a:t>(</a:t>
            </a:r>
            <a:r>
              <a:rPr lang="en-US" altLang="ja-JP" sz="2000" i="1" dirty="0" smtClean="0">
                <a:latin typeface="Times New Roman"/>
                <a:cs typeface="Times New Roman"/>
              </a:rPr>
              <a:t>t</a:t>
            </a:r>
            <a:r>
              <a:rPr lang="en-US" altLang="ja-JP" sz="2000" dirty="0" smtClean="0">
                <a:latin typeface="Times New Roman"/>
                <a:cs typeface="Times New Roman"/>
              </a:rPr>
              <a:t>)</a:t>
            </a:r>
            <a:r>
              <a:rPr lang="en-US" altLang="ja-JP" sz="2000" i="1" dirty="0" smtClean="0">
                <a:latin typeface="Times New Roman"/>
                <a:cs typeface="Times New Roman"/>
              </a:rPr>
              <a:t>  </a:t>
            </a:r>
            <a:r>
              <a:rPr lang="en-US" altLang="ja-JP" sz="2000" dirty="0" smtClean="0"/>
              <a:t>is also determined with FEP</a:t>
            </a:r>
            <a:endParaRPr lang="en-US" altLang="ja-JP" sz="2000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91434" y="1011342"/>
            <a:ext cx="8508125" cy="861774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How does the brain recognize the external/internal environment and code them?</a:t>
            </a:r>
            <a:br>
              <a:rPr kumimoji="1" lang="en-US" altLang="ja-JP" dirty="0" smtClean="0"/>
            </a:br>
            <a:r>
              <a:rPr kumimoji="1" lang="en-US" altLang="ja-JP" dirty="0" smtClean="0"/>
              <a:t>How does the brain determine the behavior</a:t>
            </a:r>
            <a:br>
              <a:rPr kumimoji="1" lang="en-US" altLang="ja-JP" dirty="0" smtClean="0"/>
            </a:br>
            <a:r>
              <a:rPr kumimoji="1" lang="ja-JP" altLang="en-US" sz="1400" dirty="0" smtClean="0"/>
              <a:t>脳</a:t>
            </a:r>
            <a:r>
              <a:rPr kumimoji="1" lang="ja-JP" altLang="en-US" sz="1400" dirty="0" smtClean="0"/>
              <a:t>は外界の様子をどのように認知し、コーディングし</a:t>
            </a:r>
            <a:r>
              <a:rPr kumimoji="1" lang="ja-JP" altLang="en-US" sz="1400" dirty="0" smtClean="0"/>
              <a:t>、</a:t>
            </a:r>
            <a:r>
              <a:rPr kumimoji="1" lang="ja-JP" altLang="en-US" sz="1400" dirty="0" smtClean="0"/>
              <a:t>更新</a:t>
            </a:r>
            <a:r>
              <a:rPr lang="ja-JP" altLang="en-US" sz="1400" dirty="0" smtClean="0"/>
              <a:t>外界</a:t>
            </a:r>
            <a:r>
              <a:rPr lang="ja-JP" altLang="en-US" sz="1400" dirty="0" smtClean="0"/>
              <a:t>に対する行動意思をどのように決定しているか？</a:t>
            </a:r>
            <a:endParaRPr kumimoji="1" lang="ja-JP" altLang="en-US" sz="14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3"/>
          <a:srcRect l="9000" t="8537" r="16500" b="16666"/>
          <a:stretch/>
        </p:blipFill>
        <p:spPr>
          <a:xfrm>
            <a:off x="7024240" y="4303308"/>
            <a:ext cx="1924258" cy="2376264"/>
          </a:xfrm>
          <a:prstGeom prst="rect">
            <a:avLst/>
          </a:prstGeom>
        </p:spPr>
      </p:pic>
      <p:graphicFrame>
        <p:nvGraphicFramePr>
          <p:cNvPr id="6" name="オブジェクト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5874752"/>
              </p:ext>
            </p:extLst>
          </p:nvPr>
        </p:nvGraphicFramePr>
        <p:xfrm>
          <a:off x="1692275" y="2514383"/>
          <a:ext cx="4471988" cy="871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6" name="数式" r:id="rId4" imgW="1562100" imgH="304800" progId="Equation.3">
                  <p:embed/>
                </p:oleObj>
              </mc:Choice>
              <mc:Fallback>
                <p:oleObj name="数式" r:id="rId4" imgW="15621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92275" y="2514383"/>
                        <a:ext cx="4471988" cy="871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直線コネクタ 7"/>
          <p:cNvCxnSpPr/>
          <p:nvPr/>
        </p:nvCxnSpPr>
        <p:spPr>
          <a:xfrm>
            <a:off x="3923928" y="3144372"/>
            <a:ext cx="223224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/>
          <p:cNvSpPr txBox="1"/>
          <p:nvPr/>
        </p:nvSpPr>
        <p:spPr>
          <a:xfrm>
            <a:off x="4488088" y="3076332"/>
            <a:ext cx="97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chemeClr val="tx2"/>
                </a:solidFill>
              </a:rPr>
              <a:t>Surprise</a:t>
            </a:r>
            <a:endParaRPr kumimoji="1" lang="ja-JP" altLang="en-US" b="1" dirty="0">
              <a:solidFill>
                <a:schemeClr val="tx2"/>
              </a:solidFill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483858" y="2044947"/>
            <a:ext cx="3408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chemeClr val="tx2"/>
                </a:solidFill>
              </a:rPr>
              <a:t>Sensory state</a:t>
            </a:r>
            <a:r>
              <a:rPr kumimoji="1" lang="ja-JP" altLang="en-US" b="1" dirty="0" smtClean="0">
                <a:solidFill>
                  <a:schemeClr val="tx2"/>
                </a:solidFill>
              </a:rPr>
              <a:t>　　</a:t>
            </a:r>
            <a:r>
              <a:rPr kumimoji="1" lang="en-US" altLang="ja-JP" b="1" dirty="0" smtClean="0">
                <a:solidFill>
                  <a:schemeClr val="tx2"/>
                </a:solidFill>
              </a:rPr>
              <a:t>recognition state</a:t>
            </a:r>
            <a:endParaRPr kumimoji="1" lang="ja-JP" altLang="en-US" b="1" dirty="0">
              <a:solidFill>
                <a:schemeClr val="tx2"/>
              </a:solidFill>
            </a:endParaRPr>
          </a:p>
        </p:txBody>
      </p:sp>
      <p:graphicFrame>
        <p:nvGraphicFramePr>
          <p:cNvPr id="14" name="オブジェクト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593295"/>
              </p:ext>
            </p:extLst>
          </p:nvPr>
        </p:nvGraphicFramePr>
        <p:xfrm>
          <a:off x="5485864" y="3674801"/>
          <a:ext cx="1843088" cy="54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7" name="数式" r:id="rId6" imgW="723900" imgH="215900" progId="Equation.3">
                  <p:embed/>
                </p:oleObj>
              </mc:Choice>
              <mc:Fallback>
                <p:oleObj name="数式" r:id="rId6" imgW="723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85864" y="3674801"/>
                        <a:ext cx="1843088" cy="549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テキスト ボックス 14"/>
          <p:cNvSpPr txBox="1"/>
          <p:nvPr/>
        </p:nvSpPr>
        <p:spPr>
          <a:xfrm>
            <a:off x="7076290" y="5671460"/>
            <a:ext cx="13815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 smtClean="0">
                <a:solidFill>
                  <a:schemeClr val="bg1"/>
                </a:solidFill>
              </a:rPr>
              <a:t>K. Friston</a:t>
            </a:r>
          </a:p>
          <a:p>
            <a:r>
              <a:rPr kumimoji="1" lang="en-US" altLang="ja-JP" sz="2000" b="1" dirty="0" smtClean="0">
                <a:solidFill>
                  <a:schemeClr val="bg1"/>
                </a:solidFill>
              </a:rPr>
              <a:t> @ UCL</a:t>
            </a:r>
            <a:endParaRPr kumimoji="1" lang="ja-JP" altLang="en-US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17" name="オブジェクト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2085806"/>
              </p:ext>
            </p:extLst>
          </p:nvPr>
        </p:nvGraphicFramePr>
        <p:xfrm>
          <a:off x="1233488" y="4889500"/>
          <a:ext cx="5068887" cy="62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8" name="数式" r:id="rId8" imgW="2159000" imgH="266700" progId="Equation.3">
                  <p:embed/>
                </p:oleObj>
              </mc:Choice>
              <mc:Fallback>
                <p:oleObj name="数式" r:id="rId8" imgW="21590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33488" y="4889500"/>
                        <a:ext cx="5068887" cy="62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テキスト ボックス 6"/>
          <p:cNvSpPr txBox="1"/>
          <p:nvPr/>
        </p:nvSpPr>
        <p:spPr>
          <a:xfrm>
            <a:off x="4884533" y="580416"/>
            <a:ext cx="2203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/>
              <a:t>Free energy principle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927543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 descr="Cursor_と_fig01_pd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51" y="1284733"/>
            <a:ext cx="3085979" cy="3124235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What is “body schema”?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4408969"/>
            <a:ext cx="5717454" cy="2082169"/>
          </a:xfrm>
        </p:spPr>
        <p:txBody>
          <a:bodyPr>
            <a:normAutofit fontScale="85000" lnSpcReduction="10000"/>
          </a:bodyPr>
          <a:lstStyle/>
          <a:p>
            <a:r>
              <a:rPr lang="en-US" altLang="ja-JP" sz="2800" dirty="0" smtClean="0"/>
              <a:t>A s</a:t>
            </a:r>
            <a:r>
              <a:rPr kumimoji="1" lang="en-US" altLang="ja-JP" sz="2800" dirty="0" smtClean="0"/>
              <a:t>ensory framework for body cognition</a:t>
            </a:r>
          </a:p>
          <a:p>
            <a:pPr lvl="1"/>
            <a:r>
              <a:rPr lang="en-US" altLang="ja-JP" sz="2400" dirty="0" smtClean="0"/>
              <a:t>in sub-conscious</a:t>
            </a:r>
          </a:p>
          <a:p>
            <a:pPr lvl="1"/>
            <a:r>
              <a:rPr lang="en-US" altLang="ja-JP" sz="2400" dirty="0" smtClean="0"/>
              <a:t>base of sensory motor integration</a:t>
            </a:r>
            <a:r>
              <a:rPr kumimoji="1" lang="en-US" altLang="ja-JP" sz="2400" dirty="0" smtClean="0"/>
              <a:t> </a:t>
            </a:r>
          </a:p>
          <a:p>
            <a:pPr lvl="1"/>
            <a:r>
              <a:rPr lang="en-US" altLang="ja-JP" sz="2400" dirty="0" smtClean="0"/>
              <a:t>m</a:t>
            </a:r>
            <a:r>
              <a:rPr kumimoji="1" lang="en-US" altLang="ja-JP" sz="2400" dirty="0" smtClean="0"/>
              <a:t>odifiable</a:t>
            </a:r>
          </a:p>
          <a:p>
            <a:r>
              <a:rPr lang="en-US" altLang="ja-JP" sz="2800" dirty="0" smtClean="0"/>
              <a:t>Note: </a:t>
            </a:r>
            <a:r>
              <a:rPr lang="en-US" altLang="ja-JP" sz="2800" dirty="0"/>
              <a:t>N</a:t>
            </a:r>
            <a:r>
              <a:rPr lang="en-US" altLang="ja-JP" sz="2800" dirty="0" smtClean="0"/>
              <a:t>o rigid definition with consensus</a:t>
            </a:r>
            <a:endParaRPr kumimoji="1" lang="en-US" altLang="ja-JP" sz="2800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580919" y="27463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身体図式</a:t>
            </a:r>
            <a:endParaRPr kumimoji="1" lang="ja-JP" altLang="en-US" sz="24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116262" y="4477063"/>
            <a:ext cx="29693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A </a:t>
            </a:r>
            <a:r>
              <a:rPr lang="en-US" altLang="ja-JP" b="1" dirty="0"/>
              <a:t>body image</a:t>
            </a:r>
            <a:r>
              <a:rPr lang="en-US" altLang="ja-JP" dirty="0"/>
              <a:t> consists of perceptions, attitudes, and beliefs concerning one's body. In contrast, 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b="1" dirty="0" smtClean="0"/>
              <a:t>body </a:t>
            </a:r>
            <a:r>
              <a:rPr lang="en-US" altLang="ja-JP" b="1" dirty="0"/>
              <a:t>schema</a:t>
            </a:r>
            <a:r>
              <a:rPr lang="en-US" altLang="ja-JP" dirty="0"/>
              <a:t> consists of sensory-motor capacities that control movement and posture</a:t>
            </a:r>
            <a:r>
              <a:rPr lang="en-US" altLang="ja-JP" dirty="0" smtClean="0"/>
              <a:t>.</a:t>
            </a:r>
            <a:endParaRPr lang="ja-JP" altLang="en-US" dirty="0"/>
          </a:p>
        </p:txBody>
      </p:sp>
      <p:sp>
        <p:nvSpPr>
          <p:cNvPr id="7" name="円/楕円 6"/>
          <p:cNvSpPr/>
          <p:nvPr/>
        </p:nvSpPr>
        <p:spPr>
          <a:xfrm>
            <a:off x="4992625" y="1372327"/>
            <a:ext cx="554315" cy="525575"/>
          </a:xfrm>
          <a:prstGeom prst="ellipse">
            <a:avLst/>
          </a:prstGeom>
          <a:solidFill>
            <a:schemeClr val="tx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/>
        </p:nvSpPr>
        <p:spPr>
          <a:xfrm>
            <a:off x="4992625" y="1941701"/>
            <a:ext cx="554315" cy="1036820"/>
          </a:xfrm>
          <a:prstGeom prst="rect">
            <a:avLst/>
          </a:prstGeom>
          <a:solidFill>
            <a:schemeClr val="tx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 rot="420000">
            <a:off x="4569277" y="1941701"/>
            <a:ext cx="306564" cy="1021948"/>
          </a:xfrm>
          <a:prstGeom prst="rect">
            <a:avLst/>
          </a:prstGeom>
          <a:solidFill>
            <a:schemeClr val="tx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5310585" y="3022047"/>
            <a:ext cx="363496" cy="1211733"/>
          </a:xfrm>
          <a:prstGeom prst="rect">
            <a:avLst/>
          </a:prstGeom>
          <a:solidFill>
            <a:schemeClr val="tx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4905040" y="3022047"/>
            <a:ext cx="363496" cy="1211733"/>
          </a:xfrm>
          <a:prstGeom prst="rect">
            <a:avLst/>
          </a:prstGeom>
          <a:solidFill>
            <a:schemeClr val="tx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 rot="20760000">
            <a:off x="5709803" y="1905472"/>
            <a:ext cx="306564" cy="1021948"/>
          </a:xfrm>
          <a:prstGeom prst="rect">
            <a:avLst/>
          </a:prstGeom>
          <a:solidFill>
            <a:schemeClr val="tx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13"/>
          <p:cNvSpPr/>
          <p:nvPr/>
        </p:nvSpPr>
        <p:spPr>
          <a:xfrm>
            <a:off x="7269945" y="3620615"/>
            <a:ext cx="467145" cy="46717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6" name="直線コネクタ 15"/>
          <p:cNvCxnSpPr/>
          <p:nvPr/>
        </p:nvCxnSpPr>
        <p:spPr>
          <a:xfrm flipH="1">
            <a:off x="7503518" y="1417638"/>
            <a:ext cx="233572" cy="2436565"/>
          </a:xfrm>
          <a:prstGeom prst="line">
            <a:avLst/>
          </a:prstGeom>
          <a:ln w="762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4370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B</a:t>
            </a:r>
            <a:r>
              <a:rPr kumimoji="1" lang="en-US" altLang="ja-JP" dirty="0" smtClean="0"/>
              <a:t>ody schema as </a:t>
            </a:r>
            <a:r>
              <a:rPr lang="en-US" altLang="ja-JP" dirty="0"/>
              <a:t>B</a:t>
            </a:r>
            <a:r>
              <a:rPr kumimoji="1" lang="en-US" altLang="ja-JP" dirty="0" smtClean="0"/>
              <a:t>undlenet </a:t>
            </a:r>
            <a:endParaRPr kumimoji="1" lang="ja-JP" altLang="en-US" dirty="0"/>
          </a:p>
        </p:txBody>
      </p:sp>
      <p:sp>
        <p:nvSpPr>
          <p:cNvPr id="5" name="円/楕円 4"/>
          <p:cNvSpPr/>
          <p:nvPr/>
        </p:nvSpPr>
        <p:spPr>
          <a:xfrm>
            <a:off x="683537" y="2958808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B0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6" name="円/楕円 5"/>
          <p:cNvSpPr/>
          <p:nvPr/>
        </p:nvSpPr>
        <p:spPr>
          <a:xfrm>
            <a:off x="3569685" y="2958808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B2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7" name="円/楕円 6"/>
          <p:cNvSpPr/>
          <p:nvPr/>
        </p:nvSpPr>
        <p:spPr>
          <a:xfrm>
            <a:off x="1852527" y="2958808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B1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8" name="円/楕円 7"/>
          <p:cNvSpPr/>
          <p:nvPr/>
        </p:nvSpPr>
        <p:spPr>
          <a:xfrm>
            <a:off x="1068152" y="1431907"/>
            <a:ext cx="962016" cy="94750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M02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9" name="円/楕円 8"/>
          <p:cNvSpPr/>
          <p:nvPr/>
        </p:nvSpPr>
        <p:spPr>
          <a:xfrm>
            <a:off x="2247909" y="1431907"/>
            <a:ext cx="962016" cy="94750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M12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10" name="直線コネクタ 9"/>
          <p:cNvCxnSpPr>
            <a:stCxn id="5" idx="0"/>
            <a:endCxn id="8" idx="4"/>
          </p:cNvCxnSpPr>
          <p:nvPr/>
        </p:nvCxnSpPr>
        <p:spPr>
          <a:xfrm flipV="1">
            <a:off x="1164545" y="2379415"/>
            <a:ext cx="384615" cy="5793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/>
          <p:cNvCxnSpPr>
            <a:stCxn id="6" idx="0"/>
            <a:endCxn id="8" idx="4"/>
          </p:cNvCxnSpPr>
          <p:nvPr/>
        </p:nvCxnSpPr>
        <p:spPr>
          <a:xfrm flipH="1" flipV="1">
            <a:off x="1549160" y="2379415"/>
            <a:ext cx="2501533" cy="5793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/>
          <p:cNvCxnSpPr>
            <a:stCxn id="6" idx="0"/>
            <a:endCxn id="9" idx="4"/>
          </p:cNvCxnSpPr>
          <p:nvPr/>
        </p:nvCxnSpPr>
        <p:spPr>
          <a:xfrm flipH="1" flipV="1">
            <a:off x="2728917" y="2379415"/>
            <a:ext cx="1321776" cy="5793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/>
          <p:cNvCxnSpPr>
            <a:stCxn id="7" idx="0"/>
            <a:endCxn id="9" idx="4"/>
          </p:cNvCxnSpPr>
          <p:nvPr/>
        </p:nvCxnSpPr>
        <p:spPr>
          <a:xfrm flipV="1">
            <a:off x="2333535" y="2379415"/>
            <a:ext cx="395382" cy="5793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/>
          <p:cNvSpPr txBox="1"/>
          <p:nvPr/>
        </p:nvSpPr>
        <p:spPr>
          <a:xfrm>
            <a:off x="172257" y="3944103"/>
            <a:ext cx="1633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Somatosensory </a:t>
            </a:r>
          </a:p>
          <a:p>
            <a:r>
              <a:rPr kumimoji="1" lang="en-US" altLang="ja-JP" dirty="0" smtClean="0"/>
              <a:t>Signal state</a:t>
            </a:r>
            <a:endParaRPr kumimoji="1" lang="ja-JP" altLang="en-US" dirty="0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1983381" y="3968082"/>
            <a:ext cx="7437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Visual</a:t>
            </a:r>
          </a:p>
          <a:p>
            <a:r>
              <a:rPr kumimoji="1" lang="en-US" altLang="ja-JP" dirty="0" smtClean="0"/>
              <a:t>Input</a:t>
            </a:r>
            <a:endParaRPr kumimoji="1" lang="ja-JP" altLang="en-US" dirty="0"/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3569685" y="3815937"/>
            <a:ext cx="14360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Internal</a:t>
            </a:r>
          </a:p>
          <a:p>
            <a:r>
              <a:rPr lang="en-US" altLang="ja-JP" dirty="0" smtClean="0"/>
              <a:t>Recognition</a:t>
            </a:r>
          </a:p>
          <a:p>
            <a:r>
              <a:rPr kumimoji="1" lang="en-US" altLang="ja-JP" dirty="0" smtClean="0"/>
              <a:t>State of body</a:t>
            </a:r>
            <a:endParaRPr kumimoji="1" lang="ja-JP" altLang="en-US" dirty="0"/>
          </a:p>
        </p:txBody>
      </p:sp>
      <p:sp>
        <p:nvSpPr>
          <p:cNvPr id="26" name="円/楕円 25"/>
          <p:cNvSpPr/>
          <p:nvPr/>
        </p:nvSpPr>
        <p:spPr>
          <a:xfrm>
            <a:off x="4669363" y="1431907"/>
            <a:ext cx="962016" cy="94750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M23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27" name="円/楕円 26"/>
          <p:cNvSpPr/>
          <p:nvPr/>
        </p:nvSpPr>
        <p:spPr>
          <a:xfrm>
            <a:off x="4920316" y="2958808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B3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28" name="円/楕円 27"/>
          <p:cNvSpPr/>
          <p:nvPr/>
        </p:nvSpPr>
        <p:spPr>
          <a:xfrm>
            <a:off x="5849209" y="1431907"/>
            <a:ext cx="962016" cy="94750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M24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29" name="円/楕円 28"/>
          <p:cNvSpPr/>
          <p:nvPr/>
        </p:nvSpPr>
        <p:spPr>
          <a:xfrm>
            <a:off x="6100162" y="2958808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B4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30" name="直線コネクタ 29"/>
          <p:cNvCxnSpPr>
            <a:stCxn id="6" idx="0"/>
            <a:endCxn id="26" idx="4"/>
          </p:cNvCxnSpPr>
          <p:nvPr/>
        </p:nvCxnSpPr>
        <p:spPr>
          <a:xfrm flipV="1">
            <a:off x="4050693" y="2379415"/>
            <a:ext cx="1099678" cy="5793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/>
          <p:cNvCxnSpPr>
            <a:stCxn id="26" idx="4"/>
            <a:endCxn id="27" idx="0"/>
          </p:cNvCxnSpPr>
          <p:nvPr/>
        </p:nvCxnSpPr>
        <p:spPr>
          <a:xfrm>
            <a:off x="5150371" y="2379415"/>
            <a:ext cx="250953" cy="5793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35"/>
          <p:cNvCxnSpPr>
            <a:stCxn id="28" idx="4"/>
            <a:endCxn id="29" idx="0"/>
          </p:cNvCxnSpPr>
          <p:nvPr/>
        </p:nvCxnSpPr>
        <p:spPr>
          <a:xfrm>
            <a:off x="6330217" y="2379415"/>
            <a:ext cx="250953" cy="5793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直線コネクタ 38"/>
          <p:cNvCxnSpPr>
            <a:stCxn id="28" idx="4"/>
            <a:endCxn id="6" idx="0"/>
          </p:cNvCxnSpPr>
          <p:nvPr/>
        </p:nvCxnSpPr>
        <p:spPr>
          <a:xfrm flipH="1">
            <a:off x="4050693" y="2379415"/>
            <a:ext cx="2279524" cy="5793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角丸四角形 41"/>
          <p:cNvSpPr/>
          <p:nvPr/>
        </p:nvSpPr>
        <p:spPr>
          <a:xfrm>
            <a:off x="3410706" y="1241396"/>
            <a:ext cx="3824578" cy="3681382"/>
          </a:xfrm>
          <a:prstGeom prst="roundRect">
            <a:avLst>
              <a:gd name="adj" fmla="val 9175"/>
            </a:avLst>
          </a:prstGeom>
          <a:noFill/>
          <a:ln w="57150" cmpd="sng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円/楕円 42"/>
          <p:cNvSpPr/>
          <p:nvPr/>
        </p:nvSpPr>
        <p:spPr>
          <a:xfrm>
            <a:off x="7724784" y="2968518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B5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44" name="円/楕円 43"/>
          <p:cNvSpPr/>
          <p:nvPr/>
        </p:nvSpPr>
        <p:spPr>
          <a:xfrm>
            <a:off x="7471498" y="1431907"/>
            <a:ext cx="962016" cy="94750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M45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45" name="直線コネクタ 44"/>
          <p:cNvCxnSpPr>
            <a:stCxn id="44" idx="4"/>
            <a:endCxn id="43" idx="0"/>
          </p:cNvCxnSpPr>
          <p:nvPr/>
        </p:nvCxnSpPr>
        <p:spPr>
          <a:xfrm>
            <a:off x="7952506" y="2379415"/>
            <a:ext cx="253286" cy="5891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直線コネクタ 47"/>
          <p:cNvCxnSpPr>
            <a:stCxn id="44" idx="4"/>
            <a:endCxn id="29" idx="0"/>
          </p:cNvCxnSpPr>
          <p:nvPr/>
        </p:nvCxnSpPr>
        <p:spPr>
          <a:xfrm flipH="1">
            <a:off x="6581170" y="2379415"/>
            <a:ext cx="1371336" cy="5793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テキスト ボックス 50"/>
          <p:cNvSpPr txBox="1"/>
          <p:nvPr/>
        </p:nvSpPr>
        <p:spPr>
          <a:xfrm>
            <a:off x="5166980" y="4837164"/>
            <a:ext cx="18771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 smtClean="0">
                <a:solidFill>
                  <a:schemeClr val="accent2"/>
                </a:solidFill>
              </a:rPr>
              <a:t>Body schema</a:t>
            </a:r>
            <a:endParaRPr kumimoji="1" lang="ja-JP" altLang="en-US" sz="2400" b="1" dirty="0">
              <a:solidFill>
                <a:schemeClr val="accent2"/>
              </a:solidFill>
            </a:endParaRPr>
          </a:p>
        </p:txBody>
      </p:sp>
      <p:sp>
        <p:nvSpPr>
          <p:cNvPr id="52" name="テキスト ボックス 51"/>
          <p:cNvSpPr txBox="1"/>
          <p:nvPr/>
        </p:nvSpPr>
        <p:spPr>
          <a:xfrm>
            <a:off x="7667700" y="3895413"/>
            <a:ext cx="1049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Intention</a:t>
            </a:r>
          </a:p>
          <a:p>
            <a:r>
              <a:rPr lang="en-US" altLang="ja-JP" dirty="0" smtClean="0"/>
              <a:t>State</a:t>
            </a:r>
            <a:endParaRPr kumimoji="1" lang="ja-JP" altLang="en-US" dirty="0"/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5338232" y="3815680"/>
            <a:ext cx="1526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Abstract</a:t>
            </a:r>
          </a:p>
          <a:p>
            <a:r>
              <a:rPr lang="en-US" altLang="ja-JP" dirty="0" smtClean="0"/>
              <a:t>States of body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764597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smtClean="0"/>
              <a:t>Fallacy-of-composition analyzer</a:t>
            </a:r>
            <a:br>
              <a:rPr kumimoji="1" lang="en-US" altLang="ja-JP" dirty="0" smtClean="0"/>
            </a:br>
            <a:r>
              <a:rPr lang="ja-JP" altLang="en-US" sz="2200" dirty="0" smtClean="0"/>
              <a:t>合成の誤謬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Multi</a:t>
            </a:r>
            <a:r>
              <a:rPr lang="en-US" altLang="ja-JP" dirty="0" smtClean="0"/>
              <a:t>-agent system with interaction (MASI) can involve some FC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6452342" y="2276505"/>
            <a:ext cx="1911156" cy="1867241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972353" y="3722612"/>
            <a:ext cx="479989" cy="27699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200" dirty="0" smtClean="0"/>
              <a:t>S1</a:t>
            </a:r>
            <a:endParaRPr kumimoji="1" lang="ja-JP" altLang="en-US" sz="12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7483355" y="2942533"/>
            <a:ext cx="526564" cy="27699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altLang="ja-JP" sz="1200" dirty="0"/>
              <a:t>G</a:t>
            </a:r>
            <a:r>
              <a:rPr kumimoji="1" lang="en-US" altLang="ja-JP" sz="1200" dirty="0" smtClean="0"/>
              <a:t>1</a:t>
            </a:r>
            <a:endParaRPr kumimoji="1" lang="ja-JP" altLang="en-US" sz="12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363498" y="3722612"/>
            <a:ext cx="479989" cy="276999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200" dirty="0" smtClean="0"/>
              <a:t>S2</a:t>
            </a:r>
            <a:endParaRPr kumimoji="1" lang="ja-JP" altLang="en-US" sz="12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793337" y="2665534"/>
            <a:ext cx="526564" cy="276999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spAutoFit/>
          </a:bodyPr>
          <a:lstStyle/>
          <a:p>
            <a:r>
              <a:rPr lang="en-US" altLang="ja-JP" sz="1200" dirty="0"/>
              <a:t>G</a:t>
            </a:r>
            <a:r>
              <a:rPr kumimoji="1" lang="en-US" altLang="ja-JP" sz="1200" dirty="0" smtClean="0"/>
              <a:t>2</a:t>
            </a:r>
            <a:endParaRPr kumimoji="1" lang="ja-JP" altLang="en-US" sz="12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784588" y="2887751"/>
            <a:ext cx="2305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What is the best path?</a:t>
            </a:r>
            <a:br>
              <a:rPr kumimoji="1" lang="en-US" altLang="ja-JP" dirty="0" smtClean="0"/>
            </a:br>
            <a:r>
              <a:rPr kumimoji="1" lang="en-US" altLang="ja-JP" dirty="0" smtClean="0"/>
              <a:t>   S1 </a:t>
            </a:r>
            <a:r>
              <a:rPr kumimoji="1" lang="en-US" altLang="ja-JP" dirty="0" smtClean="0">
                <a:sym typeface="Wingdings"/>
              </a:rPr>
              <a:t> G1,    S2  G2</a:t>
            </a:r>
            <a:endParaRPr kumimoji="1" lang="ja-JP" altLang="en-US" dirty="0"/>
          </a:p>
        </p:txBody>
      </p:sp>
      <p:sp>
        <p:nvSpPr>
          <p:cNvPr id="13" name="フリーフォーム 12"/>
          <p:cNvSpPr/>
          <p:nvPr/>
        </p:nvSpPr>
        <p:spPr>
          <a:xfrm>
            <a:off x="7018144" y="2958698"/>
            <a:ext cx="1320206" cy="892813"/>
          </a:xfrm>
          <a:custGeom>
            <a:avLst/>
            <a:gdLst>
              <a:gd name="connsiteX0" fmla="*/ 1320206 w 1320206"/>
              <a:gd name="connsiteY0" fmla="*/ 892813 h 892813"/>
              <a:gd name="connsiteX1" fmla="*/ 427495 w 1320206"/>
              <a:gd name="connsiteY1" fmla="*/ 666466 h 892813"/>
              <a:gd name="connsiteX2" fmla="*/ 0 w 1320206"/>
              <a:gd name="connsiteY2" fmla="*/ 0 h 892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20206" h="892813">
                <a:moveTo>
                  <a:pt x="1320206" y="892813"/>
                </a:moveTo>
                <a:cubicBezTo>
                  <a:pt x="983867" y="854040"/>
                  <a:pt x="647529" y="815268"/>
                  <a:pt x="427495" y="666466"/>
                </a:cubicBezTo>
                <a:cubicBezTo>
                  <a:pt x="207461" y="517664"/>
                  <a:pt x="0" y="0"/>
                  <a:pt x="0" y="0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フリーフォーム 13"/>
          <p:cNvSpPr/>
          <p:nvPr/>
        </p:nvSpPr>
        <p:spPr>
          <a:xfrm flipH="1">
            <a:off x="6452342" y="3219532"/>
            <a:ext cx="1219618" cy="631979"/>
          </a:xfrm>
          <a:custGeom>
            <a:avLst/>
            <a:gdLst>
              <a:gd name="connsiteX0" fmla="*/ 1320206 w 1320206"/>
              <a:gd name="connsiteY0" fmla="*/ 892813 h 892813"/>
              <a:gd name="connsiteX1" fmla="*/ 427495 w 1320206"/>
              <a:gd name="connsiteY1" fmla="*/ 666466 h 892813"/>
              <a:gd name="connsiteX2" fmla="*/ 0 w 1320206"/>
              <a:gd name="connsiteY2" fmla="*/ 0 h 892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20206" h="892813">
                <a:moveTo>
                  <a:pt x="1320206" y="892813"/>
                </a:moveTo>
                <a:cubicBezTo>
                  <a:pt x="983867" y="854040"/>
                  <a:pt x="647529" y="815268"/>
                  <a:pt x="427495" y="666466"/>
                </a:cubicBezTo>
                <a:cubicBezTo>
                  <a:pt x="207461" y="517664"/>
                  <a:pt x="0" y="0"/>
                  <a:pt x="0" y="0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フリーフォーム 15"/>
          <p:cNvSpPr/>
          <p:nvPr/>
        </p:nvSpPr>
        <p:spPr>
          <a:xfrm>
            <a:off x="7319905" y="2710315"/>
            <a:ext cx="1006343" cy="1128621"/>
          </a:xfrm>
          <a:custGeom>
            <a:avLst/>
            <a:gdLst>
              <a:gd name="connsiteX0" fmla="*/ 993298 w 1006343"/>
              <a:gd name="connsiteY0" fmla="*/ 1128621 h 1128621"/>
              <a:gd name="connsiteX1" fmla="*/ 867565 w 1006343"/>
              <a:gd name="connsiteY1" fmla="*/ 135209 h 1128621"/>
              <a:gd name="connsiteX2" fmla="*/ 0 w 1006343"/>
              <a:gd name="connsiteY2" fmla="*/ 9461 h 112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6343" h="1128621">
                <a:moveTo>
                  <a:pt x="993298" y="1128621"/>
                </a:moveTo>
                <a:cubicBezTo>
                  <a:pt x="1013206" y="725178"/>
                  <a:pt x="1033115" y="321736"/>
                  <a:pt x="867565" y="135209"/>
                </a:cubicBezTo>
                <a:cubicBezTo>
                  <a:pt x="702015" y="-51318"/>
                  <a:pt x="0" y="9461"/>
                  <a:pt x="0" y="946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フリーフォーム 16"/>
          <p:cNvSpPr/>
          <p:nvPr/>
        </p:nvSpPr>
        <p:spPr>
          <a:xfrm>
            <a:off x="6452341" y="2433993"/>
            <a:ext cx="1194473" cy="1417518"/>
          </a:xfrm>
          <a:custGeom>
            <a:avLst/>
            <a:gdLst>
              <a:gd name="connsiteX0" fmla="*/ 0 w 1194473"/>
              <a:gd name="connsiteY0" fmla="*/ 1417518 h 1417518"/>
              <a:gd name="connsiteX1" fmla="*/ 163454 w 1194473"/>
              <a:gd name="connsiteY1" fmla="*/ 210334 h 1417518"/>
              <a:gd name="connsiteX2" fmla="*/ 880138 w 1194473"/>
              <a:gd name="connsiteY2" fmla="*/ 21711 h 1417518"/>
              <a:gd name="connsiteX3" fmla="*/ 1194473 w 1194473"/>
              <a:gd name="connsiteY3" fmla="*/ 461830 h 141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4473" h="1417518">
                <a:moveTo>
                  <a:pt x="0" y="1417518"/>
                </a:moveTo>
                <a:cubicBezTo>
                  <a:pt x="8382" y="930243"/>
                  <a:pt x="16764" y="442968"/>
                  <a:pt x="163454" y="210334"/>
                </a:cubicBezTo>
                <a:cubicBezTo>
                  <a:pt x="310144" y="-22300"/>
                  <a:pt x="708302" y="-20205"/>
                  <a:pt x="880138" y="21711"/>
                </a:cubicBezTo>
                <a:cubicBezTo>
                  <a:pt x="1051974" y="63627"/>
                  <a:pt x="1194473" y="461830"/>
                  <a:pt x="1194473" y="461830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" name="図 19" descr="Ginza-2_-_歩行者天国_-_Wikipedi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8" y="2899284"/>
            <a:ext cx="3595995" cy="2200653"/>
          </a:xfrm>
          <a:prstGeom prst="rect">
            <a:avLst/>
          </a:prstGeom>
        </p:spPr>
      </p:pic>
      <p:sp>
        <p:nvSpPr>
          <p:cNvPr id="21" name="テキスト ボックス 20"/>
          <p:cNvSpPr txBox="1"/>
          <p:nvPr/>
        </p:nvSpPr>
        <p:spPr>
          <a:xfrm>
            <a:off x="4061204" y="4388610"/>
            <a:ext cx="46101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Cooperation</a:t>
            </a:r>
            <a:r>
              <a:rPr lang="en-US" altLang="ja-JP" sz="2400" dirty="0" smtClean="0"/>
              <a:t>/conflict among agents</a:t>
            </a:r>
            <a:br>
              <a:rPr lang="en-US" altLang="ja-JP" sz="2400" dirty="0" smtClean="0"/>
            </a:br>
            <a:r>
              <a:rPr lang="en-US" altLang="ja-JP" sz="2400" dirty="0" smtClean="0"/>
              <a:t> may change the optimal policies.</a:t>
            </a:r>
            <a:endParaRPr kumimoji="1" lang="ja-JP" altLang="en-US" sz="2400" dirty="0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37739" y="5759276"/>
            <a:ext cx="9084738" cy="58477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mpd="sng">
            <a:solidFill>
              <a:schemeClr val="accent3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Multi-agent crowd simulation </a:t>
            </a:r>
            <a:r>
              <a:rPr kumimoji="1" lang="en-US" altLang="ja-JP" sz="3200" dirty="0" smtClean="0">
                <a:sym typeface="Wingdings"/>
              </a:rPr>
              <a:t>  schematic solutions 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9437233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 smtClean="0"/>
              <a:t>Data assimilation simulation</a:t>
            </a:r>
            <a:br>
              <a:rPr kumimoji="1" lang="en-US" altLang="ja-JP" dirty="0" smtClean="0"/>
            </a:br>
            <a:r>
              <a:rPr lang="en-US" altLang="ja-JP" dirty="0" smtClean="0"/>
              <a:t>of MASI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2291" y="4049093"/>
            <a:ext cx="4937744" cy="1326003"/>
          </a:xfrm>
        </p:spPr>
        <p:txBody>
          <a:bodyPr/>
          <a:lstStyle/>
          <a:p>
            <a:r>
              <a:rPr kumimoji="1" lang="en-US" altLang="ja-JP" dirty="0" smtClean="0"/>
              <a:t>How can we estimate the</a:t>
            </a:r>
            <a:br>
              <a:rPr kumimoji="1" lang="en-US" altLang="ja-JP" dirty="0" smtClean="0"/>
            </a:br>
            <a:r>
              <a:rPr kumimoji="1" lang="en-US" altLang="ja-JP" dirty="0" smtClean="0"/>
              <a:t>purpose of the crowd?</a:t>
            </a:r>
            <a:endParaRPr kumimoji="1" lang="ja-JP" altLang="en-US" dirty="0"/>
          </a:p>
        </p:txBody>
      </p:sp>
      <p:pic>
        <p:nvPicPr>
          <p:cNvPr id="4" name="図 3" descr="Ginza-2_-_歩行者天国_-_Wikipedi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12" y="1600200"/>
            <a:ext cx="3919447" cy="2398597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>
          <a:xfrm>
            <a:off x="4429539" y="1600200"/>
            <a:ext cx="1911156" cy="1867241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grpSp>
        <p:nvGrpSpPr>
          <p:cNvPr id="21" name="図形グループ 20"/>
          <p:cNvGrpSpPr/>
          <p:nvPr/>
        </p:nvGrpSpPr>
        <p:grpSpPr>
          <a:xfrm>
            <a:off x="5230536" y="2655969"/>
            <a:ext cx="238890" cy="286564"/>
            <a:chOff x="8777006" y="287213"/>
            <a:chExt cx="766199" cy="919105"/>
          </a:xfrm>
        </p:grpSpPr>
        <p:sp>
          <p:nvSpPr>
            <p:cNvPr id="19" name="円/楕円 18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二等辺三角形 19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2" name="図形グループ 21"/>
          <p:cNvGrpSpPr/>
          <p:nvPr/>
        </p:nvGrpSpPr>
        <p:grpSpPr>
          <a:xfrm rot="8100000">
            <a:off x="5733463" y="1871015"/>
            <a:ext cx="238890" cy="286564"/>
            <a:chOff x="8777006" y="287213"/>
            <a:chExt cx="766199" cy="919105"/>
          </a:xfrm>
        </p:grpSpPr>
        <p:sp>
          <p:nvSpPr>
            <p:cNvPr id="23" name="円/楕円 22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二等辺三角形 23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5" name="図形グループ 24"/>
          <p:cNvGrpSpPr/>
          <p:nvPr/>
        </p:nvGrpSpPr>
        <p:grpSpPr>
          <a:xfrm rot="8100000">
            <a:off x="5667132" y="2242754"/>
            <a:ext cx="238890" cy="286564"/>
            <a:chOff x="8777006" y="287213"/>
            <a:chExt cx="766199" cy="919105"/>
          </a:xfrm>
        </p:grpSpPr>
        <p:sp>
          <p:nvSpPr>
            <p:cNvPr id="26" name="円/楕円 25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二等辺三角形 26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8" name="図形グループ 27"/>
          <p:cNvGrpSpPr/>
          <p:nvPr/>
        </p:nvGrpSpPr>
        <p:grpSpPr>
          <a:xfrm rot="8100000">
            <a:off x="5973874" y="2161740"/>
            <a:ext cx="238890" cy="286564"/>
            <a:chOff x="8777006" y="287213"/>
            <a:chExt cx="766199" cy="919105"/>
          </a:xfrm>
        </p:grpSpPr>
        <p:sp>
          <p:nvSpPr>
            <p:cNvPr id="29" name="円/楕円 28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二等辺三角形 29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1" name="図形グループ 30"/>
          <p:cNvGrpSpPr/>
          <p:nvPr/>
        </p:nvGrpSpPr>
        <p:grpSpPr>
          <a:xfrm rot="20040000">
            <a:off x="5822092" y="2839306"/>
            <a:ext cx="238890" cy="286564"/>
            <a:chOff x="8777006" y="287213"/>
            <a:chExt cx="766199" cy="919105"/>
          </a:xfrm>
        </p:grpSpPr>
        <p:sp>
          <p:nvSpPr>
            <p:cNvPr id="32" name="円/楕円 31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二等辺三角形 32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4" name="図形グループ 33"/>
          <p:cNvGrpSpPr/>
          <p:nvPr/>
        </p:nvGrpSpPr>
        <p:grpSpPr>
          <a:xfrm rot="4200000">
            <a:off x="4543127" y="1861963"/>
            <a:ext cx="238890" cy="286564"/>
            <a:chOff x="8777006" y="287213"/>
            <a:chExt cx="766199" cy="919105"/>
          </a:xfrm>
        </p:grpSpPr>
        <p:sp>
          <p:nvSpPr>
            <p:cNvPr id="35" name="円/楕円 34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二等辺三角形 35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8" name="雲形吹き出し 37"/>
          <p:cNvSpPr/>
          <p:nvPr/>
        </p:nvSpPr>
        <p:spPr>
          <a:xfrm>
            <a:off x="6626178" y="1417638"/>
            <a:ext cx="2475549" cy="1959867"/>
          </a:xfrm>
          <a:prstGeom prst="cloudCallout">
            <a:avLst>
              <a:gd name="adj1" fmla="val -70310"/>
              <a:gd name="adj2" fmla="val 3773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7" name="図形グループ 36"/>
          <p:cNvGrpSpPr/>
          <p:nvPr/>
        </p:nvGrpSpPr>
        <p:grpSpPr>
          <a:xfrm>
            <a:off x="7219634" y="1778372"/>
            <a:ext cx="1264464" cy="1269499"/>
            <a:chOff x="7068429" y="1500373"/>
            <a:chExt cx="1959267" cy="1967068"/>
          </a:xfrm>
        </p:grpSpPr>
        <p:sp>
          <p:nvSpPr>
            <p:cNvPr id="14" name="正方形/長方形 13"/>
            <p:cNvSpPr/>
            <p:nvPr/>
          </p:nvSpPr>
          <p:spPr>
            <a:xfrm>
              <a:off x="7068429" y="1500373"/>
              <a:ext cx="1959267" cy="1967068"/>
            </a:xfrm>
            <a:prstGeom prst="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5" name="正方形/長方形 14"/>
            <p:cNvSpPr/>
            <p:nvPr/>
          </p:nvSpPr>
          <p:spPr>
            <a:xfrm>
              <a:off x="8613547" y="3005407"/>
              <a:ext cx="163459" cy="138323"/>
            </a:xfrm>
            <a:prstGeom prst="rect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円/楕円 16"/>
            <p:cNvSpPr/>
            <p:nvPr/>
          </p:nvSpPr>
          <p:spPr>
            <a:xfrm>
              <a:off x="7483355" y="1848501"/>
              <a:ext cx="201197" cy="201197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リーフォーム 17"/>
            <p:cNvSpPr/>
            <p:nvPr/>
          </p:nvSpPr>
          <p:spPr>
            <a:xfrm>
              <a:off x="7757783" y="1936524"/>
              <a:ext cx="927362" cy="1018562"/>
            </a:xfrm>
            <a:custGeom>
              <a:avLst/>
              <a:gdLst>
                <a:gd name="connsiteX0" fmla="*/ 917858 w 927362"/>
                <a:gd name="connsiteY0" fmla="*/ 1018562 h 1018562"/>
                <a:gd name="connsiteX1" fmla="*/ 867565 w 927362"/>
                <a:gd name="connsiteY1" fmla="*/ 515569 h 1018562"/>
                <a:gd name="connsiteX2" fmla="*/ 465216 w 927362"/>
                <a:gd name="connsiteY2" fmla="*/ 125749 h 1018562"/>
                <a:gd name="connsiteX3" fmla="*/ 0 w 927362"/>
                <a:gd name="connsiteY3" fmla="*/ 0 h 101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7362" h="1018562">
                  <a:moveTo>
                    <a:pt x="917858" y="1018562"/>
                  </a:moveTo>
                  <a:cubicBezTo>
                    <a:pt x="930431" y="841466"/>
                    <a:pt x="943005" y="664371"/>
                    <a:pt x="867565" y="515569"/>
                  </a:cubicBezTo>
                  <a:cubicBezTo>
                    <a:pt x="792125" y="366767"/>
                    <a:pt x="609810" y="211677"/>
                    <a:pt x="465216" y="125749"/>
                  </a:cubicBezTo>
                  <a:cubicBezTo>
                    <a:pt x="320622" y="39821"/>
                    <a:pt x="0" y="0"/>
                    <a:pt x="0" y="0"/>
                  </a:cubicBezTo>
                </a:path>
              </a:pathLst>
            </a:custGeom>
            <a:ln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9" name="雲形吹き出し 38"/>
          <p:cNvSpPr/>
          <p:nvPr/>
        </p:nvSpPr>
        <p:spPr>
          <a:xfrm>
            <a:off x="5305759" y="3415229"/>
            <a:ext cx="2475549" cy="1959867"/>
          </a:xfrm>
          <a:prstGeom prst="cloudCallout">
            <a:avLst>
              <a:gd name="adj1" fmla="val -46439"/>
              <a:gd name="adj2" fmla="val -6813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0" name="図形グループ 39"/>
          <p:cNvGrpSpPr/>
          <p:nvPr/>
        </p:nvGrpSpPr>
        <p:grpSpPr>
          <a:xfrm>
            <a:off x="5907543" y="3754123"/>
            <a:ext cx="1264464" cy="1269499"/>
            <a:chOff x="7068429" y="1500373"/>
            <a:chExt cx="1959267" cy="1967068"/>
          </a:xfrm>
        </p:grpSpPr>
        <p:sp>
          <p:nvSpPr>
            <p:cNvPr id="41" name="正方形/長方形 40"/>
            <p:cNvSpPr/>
            <p:nvPr/>
          </p:nvSpPr>
          <p:spPr>
            <a:xfrm>
              <a:off x="7068429" y="1500373"/>
              <a:ext cx="1959267" cy="1967068"/>
            </a:xfrm>
            <a:prstGeom prst="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42" name="正方形/長方形 41"/>
            <p:cNvSpPr/>
            <p:nvPr/>
          </p:nvSpPr>
          <p:spPr>
            <a:xfrm>
              <a:off x="7912207" y="2635196"/>
              <a:ext cx="163460" cy="138322"/>
            </a:xfrm>
            <a:prstGeom prst="rect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円/楕円 42"/>
            <p:cNvSpPr/>
            <p:nvPr/>
          </p:nvSpPr>
          <p:spPr>
            <a:xfrm>
              <a:off x="8360029" y="1692624"/>
              <a:ext cx="201197" cy="201197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フリーフォーム 43"/>
            <p:cNvSpPr/>
            <p:nvPr/>
          </p:nvSpPr>
          <p:spPr>
            <a:xfrm flipH="1">
              <a:off x="7995437" y="1815885"/>
              <a:ext cx="373010" cy="836994"/>
            </a:xfrm>
            <a:custGeom>
              <a:avLst/>
              <a:gdLst>
                <a:gd name="connsiteX0" fmla="*/ 917858 w 927362"/>
                <a:gd name="connsiteY0" fmla="*/ 1018562 h 1018562"/>
                <a:gd name="connsiteX1" fmla="*/ 867565 w 927362"/>
                <a:gd name="connsiteY1" fmla="*/ 515569 h 1018562"/>
                <a:gd name="connsiteX2" fmla="*/ 465216 w 927362"/>
                <a:gd name="connsiteY2" fmla="*/ 125749 h 1018562"/>
                <a:gd name="connsiteX3" fmla="*/ 0 w 927362"/>
                <a:gd name="connsiteY3" fmla="*/ 0 h 101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7362" h="1018562">
                  <a:moveTo>
                    <a:pt x="917858" y="1018562"/>
                  </a:moveTo>
                  <a:cubicBezTo>
                    <a:pt x="930431" y="841466"/>
                    <a:pt x="943005" y="664371"/>
                    <a:pt x="867565" y="515569"/>
                  </a:cubicBezTo>
                  <a:cubicBezTo>
                    <a:pt x="792125" y="366767"/>
                    <a:pt x="609810" y="211677"/>
                    <a:pt x="465216" y="125749"/>
                  </a:cubicBezTo>
                  <a:cubicBezTo>
                    <a:pt x="320622" y="39821"/>
                    <a:pt x="0" y="0"/>
                    <a:pt x="0" y="0"/>
                  </a:cubicBezTo>
                </a:path>
              </a:pathLst>
            </a:custGeom>
            <a:ln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5" name="図形グループ 44"/>
          <p:cNvGrpSpPr/>
          <p:nvPr/>
        </p:nvGrpSpPr>
        <p:grpSpPr>
          <a:xfrm rot="4200000">
            <a:off x="1426445" y="5231814"/>
            <a:ext cx="238890" cy="286564"/>
            <a:chOff x="8777006" y="287213"/>
            <a:chExt cx="766199" cy="919105"/>
          </a:xfrm>
        </p:grpSpPr>
        <p:sp>
          <p:nvSpPr>
            <p:cNvPr id="46" name="円/楕円 45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二等辺三角形 46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8" name="図形グループ 47"/>
          <p:cNvGrpSpPr/>
          <p:nvPr/>
        </p:nvGrpSpPr>
        <p:grpSpPr>
          <a:xfrm rot="4200000">
            <a:off x="1847533" y="5233314"/>
            <a:ext cx="238890" cy="286564"/>
            <a:chOff x="8777006" y="287213"/>
            <a:chExt cx="766199" cy="919105"/>
          </a:xfrm>
        </p:grpSpPr>
        <p:sp>
          <p:nvSpPr>
            <p:cNvPr id="49" name="円/楕円 48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二等辺三角形 49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1" name="図形グループ 50"/>
          <p:cNvGrpSpPr/>
          <p:nvPr/>
        </p:nvGrpSpPr>
        <p:grpSpPr>
          <a:xfrm rot="4200000">
            <a:off x="2268621" y="5233314"/>
            <a:ext cx="238890" cy="286564"/>
            <a:chOff x="8777006" y="287213"/>
            <a:chExt cx="766199" cy="919105"/>
          </a:xfrm>
        </p:grpSpPr>
        <p:sp>
          <p:nvSpPr>
            <p:cNvPr id="52" name="円/楕円 51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二等辺三角形 52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2665872" y="5231814"/>
            <a:ext cx="238890" cy="286564"/>
            <a:chOff x="8777006" y="287213"/>
            <a:chExt cx="766199" cy="919105"/>
          </a:xfrm>
        </p:grpSpPr>
        <p:sp>
          <p:nvSpPr>
            <p:cNvPr id="61" name="円/楕円 60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2" name="二等辺三角形 61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63" name="図形グループ 62"/>
          <p:cNvGrpSpPr/>
          <p:nvPr/>
        </p:nvGrpSpPr>
        <p:grpSpPr>
          <a:xfrm>
            <a:off x="3039286" y="5231814"/>
            <a:ext cx="238890" cy="286564"/>
            <a:chOff x="8777006" y="287213"/>
            <a:chExt cx="766199" cy="919105"/>
          </a:xfrm>
        </p:grpSpPr>
        <p:sp>
          <p:nvSpPr>
            <p:cNvPr id="64" name="円/楕円 63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5" name="二等辺三角形 64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66" name="図形グループ 65"/>
          <p:cNvGrpSpPr/>
          <p:nvPr/>
        </p:nvGrpSpPr>
        <p:grpSpPr>
          <a:xfrm>
            <a:off x="3412700" y="5230154"/>
            <a:ext cx="238890" cy="286564"/>
            <a:chOff x="8777006" y="287213"/>
            <a:chExt cx="766199" cy="919105"/>
          </a:xfrm>
        </p:grpSpPr>
        <p:sp>
          <p:nvSpPr>
            <p:cNvPr id="67" name="円/楕円 66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8" name="二等辺三角形 67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69" name="図形グループ 68"/>
          <p:cNvGrpSpPr/>
          <p:nvPr/>
        </p:nvGrpSpPr>
        <p:grpSpPr>
          <a:xfrm>
            <a:off x="3786114" y="5231814"/>
            <a:ext cx="238890" cy="286564"/>
            <a:chOff x="8777006" y="287213"/>
            <a:chExt cx="766199" cy="919105"/>
          </a:xfrm>
        </p:grpSpPr>
        <p:sp>
          <p:nvSpPr>
            <p:cNvPr id="70" name="円/楕円 69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二等辺三角形 70"/>
            <p:cNvSpPr/>
            <p:nvPr/>
          </p:nvSpPr>
          <p:spPr>
            <a:xfrm>
              <a:off x="9018270" y="287213"/>
              <a:ext cx="286045" cy="16548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72" name="図形グループ 71"/>
          <p:cNvGrpSpPr/>
          <p:nvPr/>
        </p:nvGrpSpPr>
        <p:grpSpPr>
          <a:xfrm>
            <a:off x="1616923" y="5925813"/>
            <a:ext cx="650047" cy="652635"/>
            <a:chOff x="7068429" y="1500373"/>
            <a:chExt cx="1959267" cy="1967068"/>
          </a:xfrm>
        </p:grpSpPr>
        <p:sp>
          <p:nvSpPr>
            <p:cNvPr id="73" name="正方形/長方形 72"/>
            <p:cNvSpPr/>
            <p:nvPr/>
          </p:nvSpPr>
          <p:spPr>
            <a:xfrm>
              <a:off x="7068429" y="1500373"/>
              <a:ext cx="1959267" cy="1967068"/>
            </a:xfrm>
            <a:prstGeom prst="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74" name="正方形/長方形 73"/>
            <p:cNvSpPr/>
            <p:nvPr/>
          </p:nvSpPr>
          <p:spPr>
            <a:xfrm>
              <a:off x="7912207" y="2635196"/>
              <a:ext cx="163460" cy="138322"/>
            </a:xfrm>
            <a:prstGeom prst="rect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5" name="円/楕円 74"/>
            <p:cNvSpPr/>
            <p:nvPr/>
          </p:nvSpPr>
          <p:spPr>
            <a:xfrm>
              <a:off x="8360029" y="1692624"/>
              <a:ext cx="201197" cy="201197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6" name="フリーフォーム 75"/>
            <p:cNvSpPr/>
            <p:nvPr/>
          </p:nvSpPr>
          <p:spPr>
            <a:xfrm flipH="1">
              <a:off x="7995437" y="1815885"/>
              <a:ext cx="373010" cy="836994"/>
            </a:xfrm>
            <a:custGeom>
              <a:avLst/>
              <a:gdLst>
                <a:gd name="connsiteX0" fmla="*/ 917858 w 927362"/>
                <a:gd name="connsiteY0" fmla="*/ 1018562 h 1018562"/>
                <a:gd name="connsiteX1" fmla="*/ 867565 w 927362"/>
                <a:gd name="connsiteY1" fmla="*/ 515569 h 1018562"/>
                <a:gd name="connsiteX2" fmla="*/ 465216 w 927362"/>
                <a:gd name="connsiteY2" fmla="*/ 125749 h 1018562"/>
                <a:gd name="connsiteX3" fmla="*/ 0 w 927362"/>
                <a:gd name="connsiteY3" fmla="*/ 0 h 101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7362" h="1018562">
                  <a:moveTo>
                    <a:pt x="917858" y="1018562"/>
                  </a:moveTo>
                  <a:cubicBezTo>
                    <a:pt x="930431" y="841466"/>
                    <a:pt x="943005" y="664371"/>
                    <a:pt x="867565" y="515569"/>
                  </a:cubicBezTo>
                  <a:cubicBezTo>
                    <a:pt x="792125" y="366767"/>
                    <a:pt x="609810" y="211677"/>
                    <a:pt x="465216" y="125749"/>
                  </a:cubicBezTo>
                  <a:cubicBezTo>
                    <a:pt x="320622" y="39821"/>
                    <a:pt x="0" y="0"/>
                    <a:pt x="0" y="0"/>
                  </a:cubicBezTo>
                </a:path>
              </a:pathLst>
            </a:custGeom>
            <a:ln w="12700" cmpd="sng"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77" name="図形グループ 76"/>
          <p:cNvGrpSpPr/>
          <p:nvPr/>
        </p:nvGrpSpPr>
        <p:grpSpPr>
          <a:xfrm>
            <a:off x="3024191" y="5925813"/>
            <a:ext cx="706714" cy="652970"/>
            <a:chOff x="7068429" y="1500373"/>
            <a:chExt cx="1959267" cy="1967068"/>
          </a:xfrm>
        </p:grpSpPr>
        <p:sp>
          <p:nvSpPr>
            <p:cNvPr id="78" name="正方形/長方形 77"/>
            <p:cNvSpPr/>
            <p:nvPr/>
          </p:nvSpPr>
          <p:spPr>
            <a:xfrm>
              <a:off x="7068429" y="1500373"/>
              <a:ext cx="1959267" cy="1967068"/>
            </a:xfrm>
            <a:prstGeom prst="rect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79" name="正方形/長方形 78"/>
            <p:cNvSpPr/>
            <p:nvPr/>
          </p:nvSpPr>
          <p:spPr>
            <a:xfrm>
              <a:off x="8613547" y="3005407"/>
              <a:ext cx="163459" cy="138323"/>
            </a:xfrm>
            <a:prstGeom prst="rect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0" name="円/楕円 79"/>
            <p:cNvSpPr/>
            <p:nvPr/>
          </p:nvSpPr>
          <p:spPr>
            <a:xfrm>
              <a:off x="7483355" y="1848501"/>
              <a:ext cx="201197" cy="201197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1" name="フリーフォーム 80"/>
            <p:cNvSpPr/>
            <p:nvPr/>
          </p:nvSpPr>
          <p:spPr>
            <a:xfrm>
              <a:off x="7757783" y="1936524"/>
              <a:ext cx="927362" cy="1018562"/>
            </a:xfrm>
            <a:custGeom>
              <a:avLst/>
              <a:gdLst>
                <a:gd name="connsiteX0" fmla="*/ 917858 w 927362"/>
                <a:gd name="connsiteY0" fmla="*/ 1018562 h 1018562"/>
                <a:gd name="connsiteX1" fmla="*/ 867565 w 927362"/>
                <a:gd name="connsiteY1" fmla="*/ 515569 h 1018562"/>
                <a:gd name="connsiteX2" fmla="*/ 465216 w 927362"/>
                <a:gd name="connsiteY2" fmla="*/ 125749 h 1018562"/>
                <a:gd name="connsiteX3" fmla="*/ 0 w 927362"/>
                <a:gd name="connsiteY3" fmla="*/ 0 h 101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7362" h="1018562">
                  <a:moveTo>
                    <a:pt x="917858" y="1018562"/>
                  </a:moveTo>
                  <a:cubicBezTo>
                    <a:pt x="930431" y="841466"/>
                    <a:pt x="943005" y="664371"/>
                    <a:pt x="867565" y="515569"/>
                  </a:cubicBezTo>
                  <a:cubicBezTo>
                    <a:pt x="792125" y="366767"/>
                    <a:pt x="609810" y="211677"/>
                    <a:pt x="465216" y="125749"/>
                  </a:cubicBezTo>
                  <a:cubicBezTo>
                    <a:pt x="320622" y="39821"/>
                    <a:pt x="0" y="0"/>
                    <a:pt x="0" y="0"/>
                  </a:cubicBezTo>
                </a:path>
              </a:pathLst>
            </a:custGeom>
            <a:ln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2" name="左中かっこ 81"/>
          <p:cNvSpPr/>
          <p:nvPr/>
        </p:nvSpPr>
        <p:spPr>
          <a:xfrm rot="16200000">
            <a:off x="1812165" y="5141331"/>
            <a:ext cx="307596" cy="114424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3" name="左中かっこ 82"/>
          <p:cNvSpPr/>
          <p:nvPr/>
        </p:nvSpPr>
        <p:spPr>
          <a:xfrm rot="16200000">
            <a:off x="3219277" y="4999066"/>
            <a:ext cx="311910" cy="1424462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1244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 smtClean="0"/>
              <a:t>Potential field / vector field</a:t>
            </a:r>
            <a:br>
              <a:rPr kumimoji="1" lang="en-US" altLang="ja-JP" dirty="0" smtClean="0"/>
            </a:br>
            <a:r>
              <a:rPr lang="en-US" altLang="ja-JP" dirty="0" smtClean="0"/>
              <a:t>model of MASI</a:t>
            </a:r>
            <a:r>
              <a:rPr kumimoji="1" lang="en-US" altLang="ja-JP" dirty="0" smtClean="0"/>
              <a:t> </a:t>
            </a:r>
            <a:endParaRPr kumimoji="1" lang="ja-JP" altLang="en-US" dirty="0"/>
          </a:p>
        </p:txBody>
      </p:sp>
      <p:sp>
        <p:nvSpPr>
          <p:cNvPr id="4" name="円/楕円 3"/>
          <p:cNvSpPr/>
          <p:nvPr/>
        </p:nvSpPr>
        <p:spPr>
          <a:xfrm>
            <a:off x="2411000" y="1952734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BF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5" name="円/楕円 4"/>
          <p:cNvSpPr/>
          <p:nvPr/>
        </p:nvSpPr>
        <p:spPr>
          <a:xfrm>
            <a:off x="3421651" y="1929786"/>
            <a:ext cx="962016" cy="94750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M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6" name="円/楕円 5"/>
          <p:cNvSpPr/>
          <p:nvPr/>
        </p:nvSpPr>
        <p:spPr>
          <a:xfrm>
            <a:off x="5351785" y="2458623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7" name="円/楕円 6"/>
          <p:cNvSpPr/>
          <p:nvPr/>
        </p:nvSpPr>
        <p:spPr>
          <a:xfrm>
            <a:off x="5351785" y="2686473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8" name="円/楕円 7"/>
          <p:cNvSpPr/>
          <p:nvPr/>
        </p:nvSpPr>
        <p:spPr>
          <a:xfrm>
            <a:off x="5351785" y="2937973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9" name="円/楕円 8"/>
          <p:cNvSpPr/>
          <p:nvPr/>
        </p:nvSpPr>
        <p:spPr>
          <a:xfrm>
            <a:off x="5351785" y="3154631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10" name="円/楕円 9"/>
          <p:cNvSpPr/>
          <p:nvPr/>
        </p:nvSpPr>
        <p:spPr>
          <a:xfrm>
            <a:off x="5351785" y="3382481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11" name="円/楕円 10"/>
          <p:cNvSpPr/>
          <p:nvPr/>
        </p:nvSpPr>
        <p:spPr>
          <a:xfrm>
            <a:off x="5351785" y="3633981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15" name="正方形/長方形 14"/>
          <p:cNvSpPr/>
          <p:nvPr/>
        </p:nvSpPr>
        <p:spPr>
          <a:xfrm>
            <a:off x="463641" y="1456059"/>
            <a:ext cx="1911156" cy="1867241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16" name="フリーフォーム 15"/>
          <p:cNvSpPr/>
          <p:nvPr/>
        </p:nvSpPr>
        <p:spPr>
          <a:xfrm>
            <a:off x="648640" y="1613703"/>
            <a:ext cx="1393940" cy="1451474"/>
          </a:xfrm>
          <a:custGeom>
            <a:avLst/>
            <a:gdLst>
              <a:gd name="connsiteX0" fmla="*/ 180358 w 1393940"/>
              <a:gd name="connsiteY0" fmla="*/ 1187402 h 1250197"/>
              <a:gd name="connsiteX1" fmla="*/ 4331 w 1393940"/>
              <a:gd name="connsiteY1" fmla="*/ 973630 h 1250197"/>
              <a:gd name="connsiteX2" fmla="*/ 92345 w 1393940"/>
              <a:gd name="connsiteY2" fmla="*/ 256865 h 1250197"/>
              <a:gd name="connsiteX3" fmla="*/ 494693 w 1393940"/>
              <a:gd name="connsiteY3" fmla="*/ 17943 h 1250197"/>
              <a:gd name="connsiteX4" fmla="*/ 1211376 w 1393940"/>
              <a:gd name="connsiteY4" fmla="*/ 93392 h 1250197"/>
              <a:gd name="connsiteX5" fmla="*/ 1374831 w 1393940"/>
              <a:gd name="connsiteY5" fmla="*/ 696984 h 1250197"/>
              <a:gd name="connsiteX6" fmla="*/ 871895 w 1393940"/>
              <a:gd name="connsiteY6" fmla="*/ 1011355 h 1250197"/>
              <a:gd name="connsiteX7" fmla="*/ 620427 w 1393940"/>
              <a:gd name="connsiteY7" fmla="*/ 1237702 h 1250197"/>
              <a:gd name="connsiteX8" fmla="*/ 180358 w 1393940"/>
              <a:gd name="connsiteY8" fmla="*/ 1187402 h 12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93940" h="1250197">
                <a:moveTo>
                  <a:pt x="180358" y="1187402"/>
                </a:moveTo>
                <a:cubicBezTo>
                  <a:pt x="77675" y="1143390"/>
                  <a:pt x="19000" y="1128719"/>
                  <a:pt x="4331" y="973630"/>
                </a:cubicBezTo>
                <a:cubicBezTo>
                  <a:pt x="-10338" y="818541"/>
                  <a:pt x="10618" y="416146"/>
                  <a:pt x="92345" y="256865"/>
                </a:cubicBezTo>
                <a:cubicBezTo>
                  <a:pt x="174072" y="97584"/>
                  <a:pt x="308188" y="45189"/>
                  <a:pt x="494693" y="17943"/>
                </a:cubicBezTo>
                <a:cubicBezTo>
                  <a:pt x="681198" y="-9303"/>
                  <a:pt x="1064686" y="-19781"/>
                  <a:pt x="1211376" y="93392"/>
                </a:cubicBezTo>
                <a:cubicBezTo>
                  <a:pt x="1358066" y="206565"/>
                  <a:pt x="1431411" y="543990"/>
                  <a:pt x="1374831" y="696984"/>
                </a:cubicBezTo>
                <a:cubicBezTo>
                  <a:pt x="1318251" y="849978"/>
                  <a:pt x="997629" y="921235"/>
                  <a:pt x="871895" y="1011355"/>
                </a:cubicBezTo>
                <a:cubicBezTo>
                  <a:pt x="746161" y="1101475"/>
                  <a:pt x="735683" y="1204169"/>
                  <a:pt x="620427" y="1237702"/>
                </a:cubicBezTo>
                <a:cubicBezTo>
                  <a:pt x="505171" y="1271235"/>
                  <a:pt x="283041" y="1231414"/>
                  <a:pt x="180358" y="1187402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フリーフォーム 16"/>
          <p:cNvSpPr/>
          <p:nvPr/>
        </p:nvSpPr>
        <p:spPr>
          <a:xfrm>
            <a:off x="801040" y="1766103"/>
            <a:ext cx="909441" cy="946978"/>
          </a:xfrm>
          <a:custGeom>
            <a:avLst/>
            <a:gdLst>
              <a:gd name="connsiteX0" fmla="*/ 180358 w 1393940"/>
              <a:gd name="connsiteY0" fmla="*/ 1187402 h 1250197"/>
              <a:gd name="connsiteX1" fmla="*/ 4331 w 1393940"/>
              <a:gd name="connsiteY1" fmla="*/ 973630 h 1250197"/>
              <a:gd name="connsiteX2" fmla="*/ 92345 w 1393940"/>
              <a:gd name="connsiteY2" fmla="*/ 256865 h 1250197"/>
              <a:gd name="connsiteX3" fmla="*/ 494693 w 1393940"/>
              <a:gd name="connsiteY3" fmla="*/ 17943 h 1250197"/>
              <a:gd name="connsiteX4" fmla="*/ 1211376 w 1393940"/>
              <a:gd name="connsiteY4" fmla="*/ 93392 h 1250197"/>
              <a:gd name="connsiteX5" fmla="*/ 1374831 w 1393940"/>
              <a:gd name="connsiteY5" fmla="*/ 696984 h 1250197"/>
              <a:gd name="connsiteX6" fmla="*/ 871895 w 1393940"/>
              <a:gd name="connsiteY6" fmla="*/ 1011355 h 1250197"/>
              <a:gd name="connsiteX7" fmla="*/ 620427 w 1393940"/>
              <a:gd name="connsiteY7" fmla="*/ 1237702 h 1250197"/>
              <a:gd name="connsiteX8" fmla="*/ 180358 w 1393940"/>
              <a:gd name="connsiteY8" fmla="*/ 1187402 h 12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93940" h="1250197">
                <a:moveTo>
                  <a:pt x="180358" y="1187402"/>
                </a:moveTo>
                <a:cubicBezTo>
                  <a:pt x="77675" y="1143390"/>
                  <a:pt x="19000" y="1128719"/>
                  <a:pt x="4331" y="973630"/>
                </a:cubicBezTo>
                <a:cubicBezTo>
                  <a:pt x="-10338" y="818541"/>
                  <a:pt x="10618" y="416146"/>
                  <a:pt x="92345" y="256865"/>
                </a:cubicBezTo>
                <a:cubicBezTo>
                  <a:pt x="174072" y="97584"/>
                  <a:pt x="308188" y="45189"/>
                  <a:pt x="494693" y="17943"/>
                </a:cubicBezTo>
                <a:cubicBezTo>
                  <a:pt x="681198" y="-9303"/>
                  <a:pt x="1064686" y="-19781"/>
                  <a:pt x="1211376" y="93392"/>
                </a:cubicBezTo>
                <a:cubicBezTo>
                  <a:pt x="1358066" y="206565"/>
                  <a:pt x="1431411" y="543990"/>
                  <a:pt x="1374831" y="696984"/>
                </a:cubicBezTo>
                <a:cubicBezTo>
                  <a:pt x="1318251" y="849978"/>
                  <a:pt x="997629" y="921235"/>
                  <a:pt x="871895" y="1011355"/>
                </a:cubicBezTo>
                <a:cubicBezTo>
                  <a:pt x="746161" y="1101475"/>
                  <a:pt x="735683" y="1204169"/>
                  <a:pt x="620427" y="1237702"/>
                </a:cubicBezTo>
                <a:cubicBezTo>
                  <a:pt x="505171" y="1271235"/>
                  <a:pt x="283041" y="1231414"/>
                  <a:pt x="180358" y="1187402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フリーフォーム 17"/>
          <p:cNvSpPr/>
          <p:nvPr/>
        </p:nvSpPr>
        <p:spPr>
          <a:xfrm>
            <a:off x="956949" y="1906820"/>
            <a:ext cx="441684" cy="416491"/>
          </a:xfrm>
          <a:custGeom>
            <a:avLst/>
            <a:gdLst>
              <a:gd name="connsiteX0" fmla="*/ 148662 w 441684"/>
              <a:gd name="connsiteY0" fmla="*/ 391291 h 416491"/>
              <a:gd name="connsiteX1" fmla="*/ 10355 w 441684"/>
              <a:gd name="connsiteY1" fmla="*/ 278117 h 416491"/>
              <a:gd name="connsiteX2" fmla="*/ 48075 w 441684"/>
              <a:gd name="connsiteY2" fmla="*/ 51770 h 416491"/>
              <a:gd name="connsiteX3" fmla="*/ 349837 w 441684"/>
              <a:gd name="connsiteY3" fmla="*/ 14046 h 416491"/>
              <a:gd name="connsiteX4" fmla="*/ 437850 w 441684"/>
              <a:gd name="connsiteY4" fmla="*/ 240393 h 416491"/>
              <a:gd name="connsiteX5" fmla="*/ 249250 w 441684"/>
              <a:gd name="connsiteY5" fmla="*/ 403866 h 416491"/>
              <a:gd name="connsiteX6" fmla="*/ 148662 w 441684"/>
              <a:gd name="connsiteY6" fmla="*/ 391291 h 41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684" h="416491">
                <a:moveTo>
                  <a:pt x="148662" y="391291"/>
                </a:moveTo>
                <a:cubicBezTo>
                  <a:pt x="108846" y="370333"/>
                  <a:pt x="27119" y="334704"/>
                  <a:pt x="10355" y="278117"/>
                </a:cubicBezTo>
                <a:cubicBezTo>
                  <a:pt x="-6409" y="221530"/>
                  <a:pt x="-8505" y="95782"/>
                  <a:pt x="48075" y="51770"/>
                </a:cubicBezTo>
                <a:cubicBezTo>
                  <a:pt x="104655" y="7758"/>
                  <a:pt x="284875" y="-17391"/>
                  <a:pt x="349837" y="14046"/>
                </a:cubicBezTo>
                <a:cubicBezTo>
                  <a:pt x="414800" y="45483"/>
                  <a:pt x="454614" y="175423"/>
                  <a:pt x="437850" y="240393"/>
                </a:cubicBezTo>
                <a:cubicBezTo>
                  <a:pt x="421086" y="305363"/>
                  <a:pt x="295352" y="378716"/>
                  <a:pt x="249250" y="403866"/>
                </a:cubicBezTo>
                <a:cubicBezTo>
                  <a:pt x="203148" y="429016"/>
                  <a:pt x="188478" y="412249"/>
                  <a:pt x="148662" y="391291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/>
        </p:nvSpPr>
        <p:spPr>
          <a:xfrm>
            <a:off x="6844704" y="1846648"/>
            <a:ext cx="1911156" cy="1867241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24" name="円/楕円 23"/>
          <p:cNvSpPr/>
          <p:nvPr/>
        </p:nvSpPr>
        <p:spPr>
          <a:xfrm>
            <a:off x="2411000" y="4126974"/>
            <a:ext cx="962016" cy="94750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BF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正方形/長方形 24"/>
          <p:cNvSpPr/>
          <p:nvPr/>
        </p:nvSpPr>
        <p:spPr>
          <a:xfrm>
            <a:off x="463641" y="3633981"/>
            <a:ext cx="1911156" cy="1867241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26" name="フリーフォーム 25"/>
          <p:cNvSpPr/>
          <p:nvPr/>
        </p:nvSpPr>
        <p:spPr>
          <a:xfrm rot="5993419">
            <a:off x="1414282" y="3746350"/>
            <a:ext cx="887349" cy="977064"/>
          </a:xfrm>
          <a:custGeom>
            <a:avLst/>
            <a:gdLst>
              <a:gd name="connsiteX0" fmla="*/ 180358 w 1393940"/>
              <a:gd name="connsiteY0" fmla="*/ 1187402 h 1250197"/>
              <a:gd name="connsiteX1" fmla="*/ 4331 w 1393940"/>
              <a:gd name="connsiteY1" fmla="*/ 973630 h 1250197"/>
              <a:gd name="connsiteX2" fmla="*/ 92345 w 1393940"/>
              <a:gd name="connsiteY2" fmla="*/ 256865 h 1250197"/>
              <a:gd name="connsiteX3" fmla="*/ 494693 w 1393940"/>
              <a:gd name="connsiteY3" fmla="*/ 17943 h 1250197"/>
              <a:gd name="connsiteX4" fmla="*/ 1211376 w 1393940"/>
              <a:gd name="connsiteY4" fmla="*/ 93392 h 1250197"/>
              <a:gd name="connsiteX5" fmla="*/ 1374831 w 1393940"/>
              <a:gd name="connsiteY5" fmla="*/ 696984 h 1250197"/>
              <a:gd name="connsiteX6" fmla="*/ 871895 w 1393940"/>
              <a:gd name="connsiteY6" fmla="*/ 1011355 h 1250197"/>
              <a:gd name="connsiteX7" fmla="*/ 620427 w 1393940"/>
              <a:gd name="connsiteY7" fmla="*/ 1237702 h 1250197"/>
              <a:gd name="connsiteX8" fmla="*/ 180358 w 1393940"/>
              <a:gd name="connsiteY8" fmla="*/ 1187402 h 12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93940" h="1250197">
                <a:moveTo>
                  <a:pt x="180358" y="1187402"/>
                </a:moveTo>
                <a:cubicBezTo>
                  <a:pt x="77675" y="1143390"/>
                  <a:pt x="19000" y="1128719"/>
                  <a:pt x="4331" y="973630"/>
                </a:cubicBezTo>
                <a:cubicBezTo>
                  <a:pt x="-10338" y="818541"/>
                  <a:pt x="10618" y="416146"/>
                  <a:pt x="92345" y="256865"/>
                </a:cubicBezTo>
                <a:cubicBezTo>
                  <a:pt x="174072" y="97584"/>
                  <a:pt x="308188" y="45189"/>
                  <a:pt x="494693" y="17943"/>
                </a:cubicBezTo>
                <a:cubicBezTo>
                  <a:pt x="681198" y="-9303"/>
                  <a:pt x="1064686" y="-19781"/>
                  <a:pt x="1211376" y="93392"/>
                </a:cubicBezTo>
                <a:cubicBezTo>
                  <a:pt x="1358066" y="206565"/>
                  <a:pt x="1431411" y="543990"/>
                  <a:pt x="1374831" y="696984"/>
                </a:cubicBezTo>
                <a:cubicBezTo>
                  <a:pt x="1318251" y="849978"/>
                  <a:pt x="997629" y="921235"/>
                  <a:pt x="871895" y="1011355"/>
                </a:cubicBezTo>
                <a:cubicBezTo>
                  <a:pt x="746161" y="1101475"/>
                  <a:pt x="735683" y="1204169"/>
                  <a:pt x="620427" y="1237702"/>
                </a:cubicBezTo>
                <a:cubicBezTo>
                  <a:pt x="505171" y="1271235"/>
                  <a:pt x="283041" y="1231414"/>
                  <a:pt x="180358" y="1187402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/>
          <p:cNvSpPr/>
          <p:nvPr/>
        </p:nvSpPr>
        <p:spPr>
          <a:xfrm>
            <a:off x="6732985" y="2400158"/>
            <a:ext cx="1911156" cy="1867241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30" name="正方形/長方形 29"/>
          <p:cNvSpPr/>
          <p:nvPr/>
        </p:nvSpPr>
        <p:spPr>
          <a:xfrm>
            <a:off x="6614429" y="3030793"/>
            <a:ext cx="1911156" cy="1867241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23" name="フリーフォーム 22"/>
          <p:cNvSpPr/>
          <p:nvPr/>
        </p:nvSpPr>
        <p:spPr>
          <a:xfrm>
            <a:off x="6991483" y="3859147"/>
            <a:ext cx="1219619" cy="330288"/>
          </a:xfrm>
          <a:custGeom>
            <a:avLst/>
            <a:gdLst>
              <a:gd name="connsiteX0" fmla="*/ 0 w 1219619"/>
              <a:gd name="connsiteY0" fmla="*/ 330288 h 330288"/>
              <a:gd name="connsiteX1" fmla="*/ 389775 w 1219619"/>
              <a:gd name="connsiteY1" fmla="*/ 53642 h 330288"/>
              <a:gd name="connsiteX2" fmla="*/ 917858 w 1219619"/>
              <a:gd name="connsiteY2" fmla="*/ 3342 h 330288"/>
              <a:gd name="connsiteX3" fmla="*/ 1219619 w 1219619"/>
              <a:gd name="connsiteY3" fmla="*/ 103941 h 330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619" h="330288">
                <a:moveTo>
                  <a:pt x="0" y="330288"/>
                </a:moveTo>
                <a:cubicBezTo>
                  <a:pt x="118399" y="219210"/>
                  <a:pt x="236799" y="108133"/>
                  <a:pt x="389775" y="53642"/>
                </a:cubicBezTo>
                <a:cubicBezTo>
                  <a:pt x="542751" y="-849"/>
                  <a:pt x="779551" y="-5041"/>
                  <a:pt x="917858" y="3342"/>
                </a:cubicBezTo>
                <a:cubicBezTo>
                  <a:pt x="1056165" y="11725"/>
                  <a:pt x="1219619" y="103941"/>
                  <a:pt x="1219619" y="103941"/>
                </a:cubicBezTo>
              </a:path>
            </a:pathLst>
          </a:custGeom>
          <a:ln w="3810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0" name="図形グループ 19"/>
          <p:cNvGrpSpPr/>
          <p:nvPr/>
        </p:nvGrpSpPr>
        <p:grpSpPr>
          <a:xfrm rot="4200000">
            <a:off x="7439057" y="3718857"/>
            <a:ext cx="238891" cy="287913"/>
            <a:chOff x="8777006" y="282883"/>
            <a:chExt cx="766199" cy="923435"/>
          </a:xfrm>
        </p:grpSpPr>
        <p:sp>
          <p:nvSpPr>
            <p:cNvPr id="21" name="円/楕円 20"/>
            <p:cNvSpPr/>
            <p:nvPr/>
          </p:nvSpPr>
          <p:spPr>
            <a:xfrm>
              <a:off x="8777006" y="440119"/>
              <a:ext cx="766199" cy="766199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二等辺三角形 21"/>
            <p:cNvSpPr/>
            <p:nvPr/>
          </p:nvSpPr>
          <p:spPr>
            <a:xfrm>
              <a:off x="8849289" y="282883"/>
              <a:ext cx="579918" cy="202534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5" name="図形グループ 34"/>
          <p:cNvGrpSpPr/>
          <p:nvPr/>
        </p:nvGrpSpPr>
        <p:grpSpPr>
          <a:xfrm rot="18462622">
            <a:off x="7366329" y="3900405"/>
            <a:ext cx="1219619" cy="446067"/>
            <a:chOff x="7489323" y="3895768"/>
            <a:chExt cx="1219619" cy="446067"/>
          </a:xfrm>
        </p:grpSpPr>
        <p:sp>
          <p:nvSpPr>
            <p:cNvPr id="31" name="フリーフォーム 30"/>
            <p:cNvSpPr/>
            <p:nvPr/>
          </p:nvSpPr>
          <p:spPr>
            <a:xfrm>
              <a:off x="7489323" y="4011547"/>
              <a:ext cx="1219619" cy="330288"/>
            </a:xfrm>
            <a:custGeom>
              <a:avLst/>
              <a:gdLst>
                <a:gd name="connsiteX0" fmla="*/ 0 w 1219619"/>
                <a:gd name="connsiteY0" fmla="*/ 330288 h 330288"/>
                <a:gd name="connsiteX1" fmla="*/ 389775 w 1219619"/>
                <a:gd name="connsiteY1" fmla="*/ 53642 h 330288"/>
                <a:gd name="connsiteX2" fmla="*/ 917858 w 1219619"/>
                <a:gd name="connsiteY2" fmla="*/ 3342 h 330288"/>
                <a:gd name="connsiteX3" fmla="*/ 1219619 w 1219619"/>
                <a:gd name="connsiteY3" fmla="*/ 103941 h 33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619" h="330288">
                  <a:moveTo>
                    <a:pt x="0" y="330288"/>
                  </a:moveTo>
                  <a:cubicBezTo>
                    <a:pt x="118399" y="219210"/>
                    <a:pt x="236799" y="108133"/>
                    <a:pt x="389775" y="53642"/>
                  </a:cubicBezTo>
                  <a:cubicBezTo>
                    <a:pt x="542751" y="-849"/>
                    <a:pt x="779551" y="-5041"/>
                    <a:pt x="917858" y="3342"/>
                  </a:cubicBezTo>
                  <a:cubicBezTo>
                    <a:pt x="1056165" y="11725"/>
                    <a:pt x="1219619" y="103941"/>
                    <a:pt x="1219619" y="103941"/>
                  </a:cubicBezTo>
                </a:path>
              </a:pathLst>
            </a:custGeom>
            <a:ln w="38100" cmpd="sng">
              <a:solidFill>
                <a:schemeClr val="tx1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2" name="図形グループ 31"/>
            <p:cNvGrpSpPr/>
            <p:nvPr/>
          </p:nvGrpSpPr>
          <p:grpSpPr>
            <a:xfrm rot="4200000">
              <a:off x="7936897" y="3871257"/>
              <a:ext cx="238891" cy="287913"/>
              <a:chOff x="8777006" y="282883"/>
              <a:chExt cx="766199" cy="923435"/>
            </a:xfrm>
          </p:grpSpPr>
          <p:sp>
            <p:nvSpPr>
              <p:cNvPr id="33" name="円/楕円 32"/>
              <p:cNvSpPr/>
              <p:nvPr/>
            </p:nvSpPr>
            <p:spPr>
              <a:xfrm>
                <a:off x="8777006" y="440119"/>
                <a:ext cx="766199" cy="766199"/>
              </a:xfrm>
              <a:prstGeom prst="ellipse">
                <a:avLst/>
              </a:prstGeom>
              <a:solidFill>
                <a:schemeClr val="bg1"/>
              </a:solidFill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4" name="二等辺三角形 33"/>
              <p:cNvSpPr/>
              <p:nvPr/>
            </p:nvSpPr>
            <p:spPr>
              <a:xfrm>
                <a:off x="8849289" y="282883"/>
                <a:ext cx="579918" cy="202534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36" name="フリーフォーム 35"/>
          <p:cNvSpPr/>
          <p:nvPr/>
        </p:nvSpPr>
        <p:spPr>
          <a:xfrm rot="17594950">
            <a:off x="727722" y="4617728"/>
            <a:ext cx="894446" cy="761371"/>
          </a:xfrm>
          <a:custGeom>
            <a:avLst/>
            <a:gdLst>
              <a:gd name="connsiteX0" fmla="*/ 180358 w 1393940"/>
              <a:gd name="connsiteY0" fmla="*/ 1187402 h 1250197"/>
              <a:gd name="connsiteX1" fmla="*/ 4331 w 1393940"/>
              <a:gd name="connsiteY1" fmla="*/ 973630 h 1250197"/>
              <a:gd name="connsiteX2" fmla="*/ 92345 w 1393940"/>
              <a:gd name="connsiteY2" fmla="*/ 256865 h 1250197"/>
              <a:gd name="connsiteX3" fmla="*/ 494693 w 1393940"/>
              <a:gd name="connsiteY3" fmla="*/ 17943 h 1250197"/>
              <a:gd name="connsiteX4" fmla="*/ 1211376 w 1393940"/>
              <a:gd name="connsiteY4" fmla="*/ 93392 h 1250197"/>
              <a:gd name="connsiteX5" fmla="*/ 1374831 w 1393940"/>
              <a:gd name="connsiteY5" fmla="*/ 696984 h 1250197"/>
              <a:gd name="connsiteX6" fmla="*/ 871895 w 1393940"/>
              <a:gd name="connsiteY6" fmla="*/ 1011355 h 1250197"/>
              <a:gd name="connsiteX7" fmla="*/ 620427 w 1393940"/>
              <a:gd name="connsiteY7" fmla="*/ 1237702 h 1250197"/>
              <a:gd name="connsiteX8" fmla="*/ 180358 w 1393940"/>
              <a:gd name="connsiteY8" fmla="*/ 1187402 h 12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93940" h="1250197">
                <a:moveTo>
                  <a:pt x="180358" y="1187402"/>
                </a:moveTo>
                <a:cubicBezTo>
                  <a:pt x="77675" y="1143390"/>
                  <a:pt x="19000" y="1128719"/>
                  <a:pt x="4331" y="973630"/>
                </a:cubicBezTo>
                <a:cubicBezTo>
                  <a:pt x="-10338" y="818541"/>
                  <a:pt x="10618" y="416146"/>
                  <a:pt x="92345" y="256865"/>
                </a:cubicBezTo>
                <a:cubicBezTo>
                  <a:pt x="174072" y="97584"/>
                  <a:pt x="308188" y="45189"/>
                  <a:pt x="494693" y="17943"/>
                </a:cubicBezTo>
                <a:cubicBezTo>
                  <a:pt x="681198" y="-9303"/>
                  <a:pt x="1064686" y="-19781"/>
                  <a:pt x="1211376" y="93392"/>
                </a:cubicBezTo>
                <a:cubicBezTo>
                  <a:pt x="1358066" y="206565"/>
                  <a:pt x="1431411" y="543990"/>
                  <a:pt x="1374831" y="696984"/>
                </a:cubicBezTo>
                <a:cubicBezTo>
                  <a:pt x="1318251" y="849978"/>
                  <a:pt x="997629" y="921235"/>
                  <a:pt x="871895" y="1011355"/>
                </a:cubicBezTo>
                <a:cubicBezTo>
                  <a:pt x="746161" y="1101475"/>
                  <a:pt x="735683" y="1204169"/>
                  <a:pt x="620427" y="1237702"/>
                </a:cubicBezTo>
                <a:cubicBezTo>
                  <a:pt x="505171" y="1271235"/>
                  <a:pt x="283041" y="1231414"/>
                  <a:pt x="180358" y="1187402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フリーフォーム 36"/>
          <p:cNvSpPr/>
          <p:nvPr/>
        </p:nvSpPr>
        <p:spPr>
          <a:xfrm rot="17594950">
            <a:off x="834296" y="4823355"/>
            <a:ext cx="550275" cy="572988"/>
          </a:xfrm>
          <a:custGeom>
            <a:avLst/>
            <a:gdLst>
              <a:gd name="connsiteX0" fmla="*/ 180358 w 1393940"/>
              <a:gd name="connsiteY0" fmla="*/ 1187402 h 1250197"/>
              <a:gd name="connsiteX1" fmla="*/ 4331 w 1393940"/>
              <a:gd name="connsiteY1" fmla="*/ 973630 h 1250197"/>
              <a:gd name="connsiteX2" fmla="*/ 92345 w 1393940"/>
              <a:gd name="connsiteY2" fmla="*/ 256865 h 1250197"/>
              <a:gd name="connsiteX3" fmla="*/ 494693 w 1393940"/>
              <a:gd name="connsiteY3" fmla="*/ 17943 h 1250197"/>
              <a:gd name="connsiteX4" fmla="*/ 1211376 w 1393940"/>
              <a:gd name="connsiteY4" fmla="*/ 93392 h 1250197"/>
              <a:gd name="connsiteX5" fmla="*/ 1374831 w 1393940"/>
              <a:gd name="connsiteY5" fmla="*/ 696984 h 1250197"/>
              <a:gd name="connsiteX6" fmla="*/ 871895 w 1393940"/>
              <a:gd name="connsiteY6" fmla="*/ 1011355 h 1250197"/>
              <a:gd name="connsiteX7" fmla="*/ 620427 w 1393940"/>
              <a:gd name="connsiteY7" fmla="*/ 1237702 h 1250197"/>
              <a:gd name="connsiteX8" fmla="*/ 180358 w 1393940"/>
              <a:gd name="connsiteY8" fmla="*/ 1187402 h 1250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93940" h="1250197">
                <a:moveTo>
                  <a:pt x="180358" y="1187402"/>
                </a:moveTo>
                <a:cubicBezTo>
                  <a:pt x="77675" y="1143390"/>
                  <a:pt x="19000" y="1128719"/>
                  <a:pt x="4331" y="973630"/>
                </a:cubicBezTo>
                <a:cubicBezTo>
                  <a:pt x="-10338" y="818541"/>
                  <a:pt x="10618" y="416146"/>
                  <a:pt x="92345" y="256865"/>
                </a:cubicBezTo>
                <a:cubicBezTo>
                  <a:pt x="174072" y="97584"/>
                  <a:pt x="308188" y="45189"/>
                  <a:pt x="494693" y="17943"/>
                </a:cubicBezTo>
                <a:cubicBezTo>
                  <a:pt x="681198" y="-9303"/>
                  <a:pt x="1064686" y="-19781"/>
                  <a:pt x="1211376" y="93392"/>
                </a:cubicBezTo>
                <a:cubicBezTo>
                  <a:pt x="1358066" y="206565"/>
                  <a:pt x="1431411" y="543990"/>
                  <a:pt x="1374831" y="696984"/>
                </a:cubicBezTo>
                <a:cubicBezTo>
                  <a:pt x="1318251" y="849978"/>
                  <a:pt x="997629" y="921235"/>
                  <a:pt x="871895" y="1011355"/>
                </a:cubicBezTo>
                <a:cubicBezTo>
                  <a:pt x="746161" y="1101475"/>
                  <a:pt x="735683" y="1204169"/>
                  <a:pt x="620427" y="1237702"/>
                </a:cubicBezTo>
                <a:cubicBezTo>
                  <a:pt x="505171" y="1271235"/>
                  <a:pt x="283041" y="1231414"/>
                  <a:pt x="180358" y="1187402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フリーフォーム 37"/>
          <p:cNvSpPr/>
          <p:nvPr/>
        </p:nvSpPr>
        <p:spPr>
          <a:xfrm rot="17594950">
            <a:off x="842091" y="5012395"/>
            <a:ext cx="267250" cy="252006"/>
          </a:xfrm>
          <a:custGeom>
            <a:avLst/>
            <a:gdLst>
              <a:gd name="connsiteX0" fmla="*/ 148662 w 441684"/>
              <a:gd name="connsiteY0" fmla="*/ 391291 h 416491"/>
              <a:gd name="connsiteX1" fmla="*/ 10355 w 441684"/>
              <a:gd name="connsiteY1" fmla="*/ 278117 h 416491"/>
              <a:gd name="connsiteX2" fmla="*/ 48075 w 441684"/>
              <a:gd name="connsiteY2" fmla="*/ 51770 h 416491"/>
              <a:gd name="connsiteX3" fmla="*/ 349837 w 441684"/>
              <a:gd name="connsiteY3" fmla="*/ 14046 h 416491"/>
              <a:gd name="connsiteX4" fmla="*/ 437850 w 441684"/>
              <a:gd name="connsiteY4" fmla="*/ 240393 h 416491"/>
              <a:gd name="connsiteX5" fmla="*/ 249250 w 441684"/>
              <a:gd name="connsiteY5" fmla="*/ 403866 h 416491"/>
              <a:gd name="connsiteX6" fmla="*/ 148662 w 441684"/>
              <a:gd name="connsiteY6" fmla="*/ 391291 h 41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684" h="416491">
                <a:moveTo>
                  <a:pt x="148662" y="391291"/>
                </a:moveTo>
                <a:cubicBezTo>
                  <a:pt x="108846" y="370333"/>
                  <a:pt x="27119" y="334704"/>
                  <a:pt x="10355" y="278117"/>
                </a:cubicBezTo>
                <a:cubicBezTo>
                  <a:pt x="-6409" y="221530"/>
                  <a:pt x="-8505" y="95782"/>
                  <a:pt x="48075" y="51770"/>
                </a:cubicBezTo>
                <a:cubicBezTo>
                  <a:pt x="104655" y="7758"/>
                  <a:pt x="284875" y="-17391"/>
                  <a:pt x="349837" y="14046"/>
                </a:cubicBezTo>
                <a:cubicBezTo>
                  <a:pt x="414800" y="45483"/>
                  <a:pt x="454614" y="175423"/>
                  <a:pt x="437850" y="240393"/>
                </a:cubicBezTo>
                <a:cubicBezTo>
                  <a:pt x="421086" y="305363"/>
                  <a:pt x="295352" y="378716"/>
                  <a:pt x="249250" y="403866"/>
                </a:cubicBezTo>
                <a:cubicBezTo>
                  <a:pt x="203148" y="429016"/>
                  <a:pt x="188478" y="412249"/>
                  <a:pt x="148662" y="391291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円/楕円 39"/>
          <p:cNvSpPr/>
          <p:nvPr/>
        </p:nvSpPr>
        <p:spPr>
          <a:xfrm>
            <a:off x="3421651" y="4092535"/>
            <a:ext cx="962016" cy="94750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</a:rPr>
              <a:t>M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42" name="直線コネクタ 41"/>
          <p:cNvCxnSpPr>
            <a:stCxn id="6" idx="2"/>
            <a:endCxn id="40" idx="6"/>
          </p:cNvCxnSpPr>
          <p:nvPr/>
        </p:nvCxnSpPr>
        <p:spPr>
          <a:xfrm flipH="1">
            <a:off x="4383667" y="2932377"/>
            <a:ext cx="968118" cy="16339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43"/>
          <p:cNvCxnSpPr>
            <a:stCxn id="11" idx="2"/>
            <a:endCxn id="40" idx="6"/>
          </p:cNvCxnSpPr>
          <p:nvPr/>
        </p:nvCxnSpPr>
        <p:spPr>
          <a:xfrm flipH="1">
            <a:off x="4383667" y="4107735"/>
            <a:ext cx="968118" cy="4585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直線コネクタ 46"/>
          <p:cNvCxnSpPr>
            <a:stCxn id="6" idx="2"/>
            <a:endCxn id="5" idx="6"/>
          </p:cNvCxnSpPr>
          <p:nvPr/>
        </p:nvCxnSpPr>
        <p:spPr>
          <a:xfrm flipH="1" flipV="1">
            <a:off x="4383667" y="2403540"/>
            <a:ext cx="968118" cy="5288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直線コネクタ 49"/>
          <p:cNvCxnSpPr>
            <a:stCxn id="11" idx="2"/>
            <a:endCxn id="5" idx="6"/>
          </p:cNvCxnSpPr>
          <p:nvPr/>
        </p:nvCxnSpPr>
        <p:spPr>
          <a:xfrm flipH="1" flipV="1">
            <a:off x="4383667" y="2403540"/>
            <a:ext cx="968118" cy="17041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テキスト ボックス 52"/>
          <p:cNvSpPr txBox="1"/>
          <p:nvPr/>
        </p:nvSpPr>
        <p:spPr>
          <a:xfrm>
            <a:off x="1735332" y="5637014"/>
            <a:ext cx="137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Field models</a:t>
            </a:r>
            <a:endParaRPr kumimoji="1" lang="ja-JP" altLang="en-US" dirty="0"/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5108452" y="563522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Agent models</a:t>
            </a:r>
            <a:endParaRPr kumimoji="1" lang="ja-JP" altLang="en-US" dirty="0"/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6638250" y="4965886"/>
            <a:ext cx="214437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Trajectory model</a:t>
            </a:r>
            <a:br>
              <a:rPr kumimoji="1" lang="en-US" altLang="ja-JP" dirty="0" smtClean="0"/>
            </a:br>
            <a:r>
              <a:rPr kumimoji="1" lang="en-US" altLang="ja-JP" dirty="0" smtClean="0"/>
              <a:t>(past-current-future)</a:t>
            </a:r>
          </a:p>
          <a:p>
            <a:r>
              <a:rPr lang="en-US" altLang="ja-JP" dirty="0"/>
              <a:t>w</a:t>
            </a:r>
            <a:r>
              <a:rPr lang="en-US" altLang="ja-JP" dirty="0" smtClean="0"/>
              <a:t>ith </a:t>
            </a:r>
            <a:br>
              <a:rPr lang="en-US" altLang="ja-JP" dirty="0" smtClean="0"/>
            </a:br>
            <a:r>
              <a:rPr lang="en-US" altLang="ja-JP" dirty="0" smtClean="0"/>
              <a:t>interaction model</a:t>
            </a:r>
            <a:br>
              <a:rPr lang="en-US" altLang="ja-JP" dirty="0" smtClean="0"/>
            </a:br>
            <a:r>
              <a:rPr lang="en-US" altLang="ja-JP" dirty="0" smtClean="0"/>
              <a:t>among agents.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32214685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 descr="1-s2_0-S0022249617300962-main_pd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379" y="1147786"/>
            <a:ext cx="5053082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4483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図形グループ 40"/>
          <p:cNvGrpSpPr/>
          <p:nvPr/>
        </p:nvGrpSpPr>
        <p:grpSpPr>
          <a:xfrm>
            <a:off x="1938131" y="597181"/>
            <a:ext cx="616480" cy="1408835"/>
            <a:chOff x="6228254" y="1898614"/>
            <a:chExt cx="726770" cy="1660879"/>
          </a:xfrm>
        </p:grpSpPr>
        <p:grpSp>
          <p:nvGrpSpPr>
            <p:cNvPr id="42" name="図形グループ 41"/>
            <p:cNvGrpSpPr/>
            <p:nvPr/>
          </p:nvGrpSpPr>
          <p:grpSpPr>
            <a:xfrm>
              <a:off x="6228254" y="2843494"/>
              <a:ext cx="726770" cy="715999"/>
              <a:chOff x="5915669" y="1553174"/>
              <a:chExt cx="726770" cy="715999"/>
            </a:xfrm>
            <a:solidFill>
              <a:schemeClr val="bg1"/>
            </a:solidFill>
          </p:grpSpPr>
          <p:sp>
            <p:nvSpPr>
              <p:cNvPr id="46" name="円/楕円 45"/>
              <p:cNvSpPr/>
              <p:nvPr/>
            </p:nvSpPr>
            <p:spPr>
              <a:xfrm>
                <a:off x="5915669" y="1553174"/>
                <a:ext cx="726770" cy="715999"/>
              </a:xfrm>
              <a:prstGeom prst="ellipse">
                <a:avLst/>
              </a:prstGeom>
              <a:grpFill/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600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47" name="コンテンツ プレースホルダー 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66671069"/>
                  </p:ext>
                </p:extLst>
              </p:nvPr>
            </p:nvGraphicFramePr>
            <p:xfrm>
              <a:off x="6059328" y="1676595"/>
              <a:ext cx="546100" cy="4603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6842" name="数式" r:id="rId3" imgW="241300" imgH="203200" progId="Equation.3">
                      <p:embed/>
                    </p:oleObj>
                  </mc:Choice>
                  <mc:Fallback>
                    <p:oleObj name="数式" r:id="rId3" imgW="241300" imgH="2032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4"/>
                          <a:stretch>
                            <a:fillRect/>
                          </a:stretch>
                        </p:blipFill>
                        <p:spPr>
                          <a:xfrm>
                            <a:off x="6059328" y="1676595"/>
                            <a:ext cx="546100" cy="46037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43" name="図形グループ 42"/>
            <p:cNvGrpSpPr/>
            <p:nvPr/>
          </p:nvGrpSpPr>
          <p:grpSpPr>
            <a:xfrm>
              <a:off x="6228254" y="1898614"/>
              <a:ext cx="726770" cy="715999"/>
              <a:chOff x="5915669" y="1553174"/>
              <a:chExt cx="726770" cy="715999"/>
            </a:xfrm>
            <a:solidFill>
              <a:schemeClr val="bg1"/>
            </a:solidFill>
          </p:grpSpPr>
          <p:sp>
            <p:nvSpPr>
              <p:cNvPr id="44" name="円/楕円 43"/>
              <p:cNvSpPr/>
              <p:nvPr/>
            </p:nvSpPr>
            <p:spPr>
              <a:xfrm>
                <a:off x="5915669" y="1553174"/>
                <a:ext cx="726770" cy="715999"/>
              </a:xfrm>
              <a:prstGeom prst="ellipse">
                <a:avLst/>
              </a:prstGeom>
              <a:grpFill/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600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45" name="コンテンツ プレースホルダー 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16815346"/>
                  </p:ext>
                </p:extLst>
              </p:nvPr>
            </p:nvGraphicFramePr>
            <p:xfrm>
              <a:off x="6045041" y="1676912"/>
              <a:ext cx="574675" cy="4603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6843" name="数式" r:id="rId5" imgW="254000" imgH="203200" progId="Equation.3">
                      <p:embed/>
                    </p:oleObj>
                  </mc:Choice>
                  <mc:Fallback>
                    <p:oleObj name="数式" r:id="rId5" imgW="254000" imgH="2032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6045041" y="1676912"/>
                            <a:ext cx="574675" cy="46037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63" name="図形グループ 62"/>
          <p:cNvGrpSpPr/>
          <p:nvPr/>
        </p:nvGrpSpPr>
        <p:grpSpPr>
          <a:xfrm>
            <a:off x="3276139" y="1398672"/>
            <a:ext cx="616480" cy="607344"/>
            <a:chOff x="5915669" y="1553174"/>
            <a:chExt cx="726770" cy="715999"/>
          </a:xfrm>
          <a:solidFill>
            <a:schemeClr val="bg1"/>
          </a:solidFill>
        </p:grpSpPr>
        <p:sp>
          <p:nvSpPr>
            <p:cNvPr id="67" name="円/楕円 66"/>
            <p:cNvSpPr/>
            <p:nvPr/>
          </p:nvSpPr>
          <p:spPr>
            <a:xfrm>
              <a:off x="5915669" y="1553174"/>
              <a:ext cx="726770" cy="715999"/>
            </a:xfrm>
            <a:prstGeom prst="ellipse">
              <a:avLst/>
            </a:prstGeom>
            <a:grp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</a:endParaRPr>
            </a:p>
          </p:txBody>
        </p:sp>
        <p:graphicFrame>
          <p:nvGraphicFramePr>
            <p:cNvPr id="68" name="コンテンツ プレースホルダー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3299997"/>
                </p:ext>
              </p:extLst>
            </p:nvPr>
          </p:nvGraphicFramePr>
          <p:xfrm>
            <a:off x="6073458" y="1676400"/>
            <a:ext cx="518181" cy="4606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844" name="数式" r:id="rId7" imgW="228600" imgH="203200" progId="Equation.3">
                    <p:embed/>
                  </p:oleObj>
                </mc:Choice>
                <mc:Fallback>
                  <p:oleObj name="数式" r:id="rId7" imgW="228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073458" y="1676400"/>
                          <a:ext cx="518181" cy="46069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4" name="図形グループ 63"/>
          <p:cNvGrpSpPr/>
          <p:nvPr/>
        </p:nvGrpSpPr>
        <p:grpSpPr>
          <a:xfrm>
            <a:off x="3276139" y="597181"/>
            <a:ext cx="616480" cy="607344"/>
            <a:chOff x="5915669" y="1553174"/>
            <a:chExt cx="726770" cy="715999"/>
          </a:xfrm>
          <a:solidFill>
            <a:schemeClr val="bg1"/>
          </a:solidFill>
        </p:grpSpPr>
        <p:sp>
          <p:nvSpPr>
            <p:cNvPr id="65" name="円/楕円 64"/>
            <p:cNvSpPr/>
            <p:nvPr/>
          </p:nvSpPr>
          <p:spPr>
            <a:xfrm>
              <a:off x="5915669" y="1553174"/>
              <a:ext cx="726770" cy="715999"/>
            </a:xfrm>
            <a:prstGeom prst="ellipse">
              <a:avLst/>
            </a:prstGeom>
            <a:grp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</a:endParaRPr>
            </a:p>
          </p:txBody>
        </p:sp>
        <p:graphicFrame>
          <p:nvGraphicFramePr>
            <p:cNvPr id="66" name="コンテンツ プレースホルダー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26493512"/>
                </p:ext>
              </p:extLst>
            </p:nvPr>
          </p:nvGraphicFramePr>
          <p:xfrm>
            <a:off x="6073458" y="1676400"/>
            <a:ext cx="518181" cy="4606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845" name="数式" r:id="rId9" imgW="228600" imgH="203200" progId="Equation.3">
                    <p:embed/>
                  </p:oleObj>
                </mc:Choice>
                <mc:Fallback>
                  <p:oleObj name="数式" r:id="rId9" imgW="228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6073458" y="1676400"/>
                          <a:ext cx="518181" cy="46069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86" name="図形グループ 85"/>
          <p:cNvGrpSpPr/>
          <p:nvPr/>
        </p:nvGrpSpPr>
        <p:grpSpPr>
          <a:xfrm>
            <a:off x="1938131" y="2625972"/>
            <a:ext cx="616480" cy="1408835"/>
            <a:chOff x="6228254" y="1898614"/>
            <a:chExt cx="726770" cy="1660879"/>
          </a:xfrm>
        </p:grpSpPr>
        <p:grpSp>
          <p:nvGrpSpPr>
            <p:cNvPr id="94" name="図形グループ 93"/>
            <p:cNvGrpSpPr/>
            <p:nvPr/>
          </p:nvGrpSpPr>
          <p:grpSpPr>
            <a:xfrm>
              <a:off x="6228254" y="2843494"/>
              <a:ext cx="726770" cy="715999"/>
              <a:chOff x="5915669" y="1553174"/>
              <a:chExt cx="726770" cy="715999"/>
            </a:xfrm>
            <a:solidFill>
              <a:schemeClr val="bg1"/>
            </a:solidFill>
          </p:grpSpPr>
          <p:sp>
            <p:nvSpPr>
              <p:cNvPr id="98" name="円/楕円 97"/>
              <p:cNvSpPr/>
              <p:nvPr/>
            </p:nvSpPr>
            <p:spPr>
              <a:xfrm>
                <a:off x="5915669" y="1553174"/>
                <a:ext cx="726770" cy="715999"/>
              </a:xfrm>
              <a:prstGeom prst="ellipse">
                <a:avLst/>
              </a:prstGeom>
              <a:grpFill/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600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99" name="コンテンツ プレースホルダー 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14607223"/>
                  </p:ext>
                </p:extLst>
              </p:nvPr>
            </p:nvGraphicFramePr>
            <p:xfrm>
              <a:off x="6059328" y="1676595"/>
              <a:ext cx="546100" cy="4603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6846" name="数式" r:id="rId11" imgW="241300" imgH="203200" progId="Equation.3">
                      <p:embed/>
                    </p:oleObj>
                  </mc:Choice>
                  <mc:Fallback>
                    <p:oleObj name="数式" r:id="rId11" imgW="241300" imgH="2032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4"/>
                          <a:stretch>
                            <a:fillRect/>
                          </a:stretch>
                        </p:blipFill>
                        <p:spPr>
                          <a:xfrm>
                            <a:off x="6059328" y="1676595"/>
                            <a:ext cx="546100" cy="46037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95" name="図形グループ 94"/>
            <p:cNvGrpSpPr/>
            <p:nvPr/>
          </p:nvGrpSpPr>
          <p:grpSpPr>
            <a:xfrm>
              <a:off x="6228254" y="1898614"/>
              <a:ext cx="726770" cy="715999"/>
              <a:chOff x="5915669" y="1553174"/>
              <a:chExt cx="726770" cy="715999"/>
            </a:xfrm>
            <a:solidFill>
              <a:schemeClr val="bg1"/>
            </a:solidFill>
          </p:grpSpPr>
          <p:sp>
            <p:nvSpPr>
              <p:cNvPr id="96" name="円/楕円 95"/>
              <p:cNvSpPr/>
              <p:nvPr/>
            </p:nvSpPr>
            <p:spPr>
              <a:xfrm>
                <a:off x="5915669" y="1553174"/>
                <a:ext cx="726770" cy="715999"/>
              </a:xfrm>
              <a:prstGeom prst="ellipse">
                <a:avLst/>
              </a:prstGeom>
              <a:grpFill/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600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97" name="コンテンツ プレースホルダー 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077223"/>
                  </p:ext>
                </p:extLst>
              </p:nvPr>
            </p:nvGraphicFramePr>
            <p:xfrm>
              <a:off x="6045041" y="1676912"/>
              <a:ext cx="574675" cy="4603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6847" name="数式" r:id="rId12" imgW="254000" imgH="203200" progId="Equation.3">
                      <p:embed/>
                    </p:oleObj>
                  </mc:Choice>
                  <mc:Fallback>
                    <p:oleObj name="数式" r:id="rId12" imgW="254000" imgH="2032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6045041" y="1676912"/>
                            <a:ext cx="574675" cy="46037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88" name="図形グループ 87"/>
          <p:cNvGrpSpPr/>
          <p:nvPr/>
        </p:nvGrpSpPr>
        <p:grpSpPr>
          <a:xfrm>
            <a:off x="3276139" y="3427463"/>
            <a:ext cx="616480" cy="607344"/>
            <a:chOff x="5915669" y="1553174"/>
            <a:chExt cx="726770" cy="715999"/>
          </a:xfrm>
          <a:solidFill>
            <a:schemeClr val="bg1"/>
          </a:solidFill>
        </p:grpSpPr>
        <p:sp>
          <p:nvSpPr>
            <p:cNvPr id="92" name="円/楕円 91"/>
            <p:cNvSpPr/>
            <p:nvPr/>
          </p:nvSpPr>
          <p:spPr>
            <a:xfrm>
              <a:off x="5915669" y="1553174"/>
              <a:ext cx="726770" cy="715999"/>
            </a:xfrm>
            <a:prstGeom prst="ellipse">
              <a:avLst/>
            </a:prstGeom>
            <a:grp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</a:endParaRPr>
            </a:p>
          </p:txBody>
        </p:sp>
        <p:graphicFrame>
          <p:nvGraphicFramePr>
            <p:cNvPr id="93" name="コンテンツ プレースホルダー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025008372"/>
                </p:ext>
              </p:extLst>
            </p:nvPr>
          </p:nvGraphicFramePr>
          <p:xfrm>
            <a:off x="6073458" y="1676400"/>
            <a:ext cx="518181" cy="4606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848" name="数式" r:id="rId13" imgW="228600" imgH="203200" progId="Equation.3">
                    <p:embed/>
                  </p:oleObj>
                </mc:Choice>
                <mc:Fallback>
                  <p:oleObj name="数式" r:id="rId13" imgW="228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073458" y="1676400"/>
                          <a:ext cx="518181" cy="46069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89" name="図形グループ 88"/>
          <p:cNvGrpSpPr/>
          <p:nvPr/>
        </p:nvGrpSpPr>
        <p:grpSpPr>
          <a:xfrm>
            <a:off x="3276139" y="2625972"/>
            <a:ext cx="616480" cy="607344"/>
            <a:chOff x="5915669" y="1553174"/>
            <a:chExt cx="726770" cy="715999"/>
          </a:xfrm>
          <a:solidFill>
            <a:schemeClr val="bg1"/>
          </a:solidFill>
        </p:grpSpPr>
        <p:sp>
          <p:nvSpPr>
            <p:cNvPr id="90" name="円/楕円 89"/>
            <p:cNvSpPr/>
            <p:nvPr/>
          </p:nvSpPr>
          <p:spPr>
            <a:xfrm>
              <a:off x="5915669" y="1553174"/>
              <a:ext cx="726770" cy="715999"/>
            </a:xfrm>
            <a:prstGeom prst="ellipse">
              <a:avLst/>
            </a:prstGeom>
            <a:grp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</a:endParaRPr>
            </a:p>
          </p:txBody>
        </p:sp>
        <p:graphicFrame>
          <p:nvGraphicFramePr>
            <p:cNvPr id="91" name="コンテンツ プレースホルダー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915932504"/>
                </p:ext>
              </p:extLst>
            </p:nvPr>
          </p:nvGraphicFramePr>
          <p:xfrm>
            <a:off x="6073458" y="1676400"/>
            <a:ext cx="518181" cy="4606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849" name="数式" r:id="rId14" imgW="228600" imgH="203200" progId="Equation.3">
                    <p:embed/>
                  </p:oleObj>
                </mc:Choice>
                <mc:Fallback>
                  <p:oleObj name="数式" r:id="rId14" imgW="228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6073458" y="1676400"/>
                          <a:ext cx="518181" cy="46069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8" name="図形グループ 107"/>
          <p:cNvGrpSpPr/>
          <p:nvPr/>
        </p:nvGrpSpPr>
        <p:grpSpPr>
          <a:xfrm>
            <a:off x="1938131" y="4654764"/>
            <a:ext cx="616480" cy="1408835"/>
            <a:chOff x="6228254" y="1898614"/>
            <a:chExt cx="726770" cy="1660879"/>
          </a:xfrm>
        </p:grpSpPr>
        <p:grpSp>
          <p:nvGrpSpPr>
            <p:cNvPr id="116" name="図形グループ 115"/>
            <p:cNvGrpSpPr/>
            <p:nvPr/>
          </p:nvGrpSpPr>
          <p:grpSpPr>
            <a:xfrm>
              <a:off x="6228254" y="2843494"/>
              <a:ext cx="726770" cy="715999"/>
              <a:chOff x="5915669" y="1553174"/>
              <a:chExt cx="726770" cy="715999"/>
            </a:xfrm>
            <a:solidFill>
              <a:schemeClr val="bg1"/>
            </a:solidFill>
          </p:grpSpPr>
          <p:sp>
            <p:nvSpPr>
              <p:cNvPr id="120" name="円/楕円 119"/>
              <p:cNvSpPr/>
              <p:nvPr/>
            </p:nvSpPr>
            <p:spPr>
              <a:xfrm>
                <a:off x="5915669" y="1553174"/>
                <a:ext cx="726770" cy="715999"/>
              </a:xfrm>
              <a:prstGeom prst="ellipse">
                <a:avLst/>
              </a:prstGeom>
              <a:grpFill/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600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121" name="コンテンツ プレースホルダー 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82423941"/>
                  </p:ext>
                </p:extLst>
              </p:nvPr>
            </p:nvGraphicFramePr>
            <p:xfrm>
              <a:off x="6059328" y="1676595"/>
              <a:ext cx="546100" cy="4603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6850" name="数式" r:id="rId15" imgW="241300" imgH="203200" progId="Equation.3">
                      <p:embed/>
                    </p:oleObj>
                  </mc:Choice>
                  <mc:Fallback>
                    <p:oleObj name="数式" r:id="rId15" imgW="241300" imgH="2032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4"/>
                          <a:stretch>
                            <a:fillRect/>
                          </a:stretch>
                        </p:blipFill>
                        <p:spPr>
                          <a:xfrm>
                            <a:off x="6059328" y="1676595"/>
                            <a:ext cx="546100" cy="46037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117" name="図形グループ 116"/>
            <p:cNvGrpSpPr/>
            <p:nvPr/>
          </p:nvGrpSpPr>
          <p:grpSpPr>
            <a:xfrm>
              <a:off x="6228254" y="1898614"/>
              <a:ext cx="726770" cy="715999"/>
              <a:chOff x="5915669" y="1553174"/>
              <a:chExt cx="726770" cy="715999"/>
            </a:xfrm>
            <a:solidFill>
              <a:schemeClr val="bg1"/>
            </a:solidFill>
          </p:grpSpPr>
          <p:sp>
            <p:nvSpPr>
              <p:cNvPr id="118" name="円/楕円 117"/>
              <p:cNvSpPr/>
              <p:nvPr/>
            </p:nvSpPr>
            <p:spPr>
              <a:xfrm>
                <a:off x="5915669" y="1553174"/>
                <a:ext cx="726770" cy="715999"/>
              </a:xfrm>
              <a:prstGeom prst="ellipse">
                <a:avLst/>
              </a:prstGeom>
              <a:grpFill/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600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119" name="コンテンツ プレースホルダー 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9290563"/>
                  </p:ext>
                </p:extLst>
              </p:nvPr>
            </p:nvGraphicFramePr>
            <p:xfrm>
              <a:off x="6045041" y="1676912"/>
              <a:ext cx="574675" cy="4603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6851" name="数式" r:id="rId16" imgW="254000" imgH="203200" progId="Equation.3">
                      <p:embed/>
                    </p:oleObj>
                  </mc:Choice>
                  <mc:Fallback>
                    <p:oleObj name="数式" r:id="rId16" imgW="254000" imgH="2032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6045041" y="1676912"/>
                            <a:ext cx="574675" cy="46037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110" name="図形グループ 109"/>
          <p:cNvGrpSpPr/>
          <p:nvPr/>
        </p:nvGrpSpPr>
        <p:grpSpPr>
          <a:xfrm>
            <a:off x="3276139" y="5456255"/>
            <a:ext cx="616480" cy="607344"/>
            <a:chOff x="5915669" y="1553174"/>
            <a:chExt cx="726770" cy="715999"/>
          </a:xfrm>
          <a:solidFill>
            <a:schemeClr val="bg1"/>
          </a:solidFill>
        </p:grpSpPr>
        <p:sp>
          <p:nvSpPr>
            <p:cNvPr id="114" name="円/楕円 113"/>
            <p:cNvSpPr/>
            <p:nvPr/>
          </p:nvSpPr>
          <p:spPr>
            <a:xfrm>
              <a:off x="5915669" y="1553174"/>
              <a:ext cx="726770" cy="715999"/>
            </a:xfrm>
            <a:prstGeom prst="ellipse">
              <a:avLst/>
            </a:prstGeom>
            <a:grp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</a:endParaRPr>
            </a:p>
          </p:txBody>
        </p:sp>
        <p:graphicFrame>
          <p:nvGraphicFramePr>
            <p:cNvPr id="115" name="コンテンツ プレースホルダー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28104572"/>
                </p:ext>
              </p:extLst>
            </p:nvPr>
          </p:nvGraphicFramePr>
          <p:xfrm>
            <a:off x="6073458" y="1676400"/>
            <a:ext cx="518181" cy="4606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852" name="数式" r:id="rId17" imgW="228600" imgH="203200" progId="Equation.3">
                    <p:embed/>
                  </p:oleObj>
                </mc:Choice>
                <mc:Fallback>
                  <p:oleObj name="数式" r:id="rId17" imgW="228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073458" y="1676400"/>
                          <a:ext cx="518181" cy="46069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11" name="図形グループ 110"/>
          <p:cNvGrpSpPr/>
          <p:nvPr/>
        </p:nvGrpSpPr>
        <p:grpSpPr>
          <a:xfrm>
            <a:off x="3276139" y="4654764"/>
            <a:ext cx="616480" cy="607344"/>
            <a:chOff x="5915669" y="1553174"/>
            <a:chExt cx="726770" cy="715999"/>
          </a:xfrm>
          <a:solidFill>
            <a:schemeClr val="bg1"/>
          </a:solidFill>
        </p:grpSpPr>
        <p:sp>
          <p:nvSpPr>
            <p:cNvPr id="112" name="円/楕円 111"/>
            <p:cNvSpPr/>
            <p:nvPr/>
          </p:nvSpPr>
          <p:spPr>
            <a:xfrm>
              <a:off x="5915669" y="1553174"/>
              <a:ext cx="726770" cy="715999"/>
            </a:xfrm>
            <a:prstGeom prst="ellipse">
              <a:avLst/>
            </a:prstGeom>
            <a:grp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</a:endParaRPr>
            </a:p>
          </p:txBody>
        </p:sp>
        <p:graphicFrame>
          <p:nvGraphicFramePr>
            <p:cNvPr id="113" name="コンテンツ プレースホルダー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06014473"/>
                </p:ext>
              </p:extLst>
            </p:nvPr>
          </p:nvGraphicFramePr>
          <p:xfrm>
            <a:off x="6073458" y="1676400"/>
            <a:ext cx="518181" cy="4606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853" name="数式" r:id="rId18" imgW="228600" imgH="203200" progId="Equation.3">
                    <p:embed/>
                  </p:oleObj>
                </mc:Choice>
                <mc:Fallback>
                  <p:oleObj name="数式" r:id="rId18" imgW="228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6073458" y="1676400"/>
                          <a:ext cx="518181" cy="46069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129" name="直線矢印コネクタ 128"/>
          <p:cNvCxnSpPr>
            <a:stCxn id="44" idx="5"/>
            <a:endCxn id="67" idx="2"/>
          </p:cNvCxnSpPr>
          <p:nvPr/>
        </p:nvCxnSpPr>
        <p:spPr>
          <a:xfrm>
            <a:off x="2464330" y="1115581"/>
            <a:ext cx="811809" cy="5867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/>
          <p:cNvCxnSpPr>
            <a:endCxn id="46" idx="2"/>
          </p:cNvCxnSpPr>
          <p:nvPr/>
        </p:nvCxnSpPr>
        <p:spPr>
          <a:xfrm>
            <a:off x="1126323" y="1115581"/>
            <a:ext cx="811809" cy="5867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直線矢印コネクタ 133"/>
          <p:cNvCxnSpPr>
            <a:stCxn id="46" idx="6"/>
            <a:endCxn id="67" idx="2"/>
          </p:cNvCxnSpPr>
          <p:nvPr/>
        </p:nvCxnSpPr>
        <p:spPr>
          <a:xfrm>
            <a:off x="2554612" y="1702345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直線矢印コネクタ 136"/>
          <p:cNvCxnSpPr>
            <a:stCxn id="46" idx="4"/>
            <a:endCxn id="96" idx="0"/>
          </p:cNvCxnSpPr>
          <p:nvPr/>
        </p:nvCxnSpPr>
        <p:spPr>
          <a:xfrm>
            <a:off x="2246372" y="2006016"/>
            <a:ext cx="0" cy="61995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直線矢印コネクタ 139"/>
          <p:cNvCxnSpPr>
            <a:stCxn id="96" idx="5"/>
            <a:endCxn id="92" idx="2"/>
          </p:cNvCxnSpPr>
          <p:nvPr/>
        </p:nvCxnSpPr>
        <p:spPr>
          <a:xfrm>
            <a:off x="2464330" y="3144372"/>
            <a:ext cx="811809" cy="5867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直線矢印コネクタ 145"/>
          <p:cNvCxnSpPr/>
          <p:nvPr/>
        </p:nvCxnSpPr>
        <p:spPr>
          <a:xfrm>
            <a:off x="1216604" y="1702345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直線矢印コネクタ 148"/>
          <p:cNvCxnSpPr>
            <a:endCxn id="98" idx="2"/>
          </p:cNvCxnSpPr>
          <p:nvPr/>
        </p:nvCxnSpPr>
        <p:spPr>
          <a:xfrm>
            <a:off x="1126323" y="3144372"/>
            <a:ext cx="811809" cy="5867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直線矢印コネクタ 151"/>
          <p:cNvCxnSpPr>
            <a:endCxn id="98" idx="2"/>
          </p:cNvCxnSpPr>
          <p:nvPr/>
        </p:nvCxnSpPr>
        <p:spPr>
          <a:xfrm>
            <a:off x="1216604" y="3731136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直線矢印コネクタ 157"/>
          <p:cNvCxnSpPr>
            <a:stCxn id="98" idx="6"/>
            <a:endCxn id="92" idx="2"/>
          </p:cNvCxnSpPr>
          <p:nvPr/>
        </p:nvCxnSpPr>
        <p:spPr>
          <a:xfrm>
            <a:off x="2554612" y="3731136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直線矢印コネクタ 160"/>
          <p:cNvCxnSpPr>
            <a:stCxn id="67" idx="4"/>
            <a:endCxn id="90" idx="0"/>
          </p:cNvCxnSpPr>
          <p:nvPr/>
        </p:nvCxnSpPr>
        <p:spPr>
          <a:xfrm>
            <a:off x="3584379" y="2006016"/>
            <a:ext cx="0" cy="61995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直線矢印コネクタ 163"/>
          <p:cNvCxnSpPr/>
          <p:nvPr/>
        </p:nvCxnSpPr>
        <p:spPr>
          <a:xfrm>
            <a:off x="2260865" y="4034807"/>
            <a:ext cx="0" cy="61995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直線矢印コネクタ 164"/>
          <p:cNvCxnSpPr/>
          <p:nvPr/>
        </p:nvCxnSpPr>
        <p:spPr>
          <a:xfrm>
            <a:off x="2478823" y="5173164"/>
            <a:ext cx="811809" cy="5867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直線矢印コネクタ 166"/>
          <p:cNvCxnSpPr/>
          <p:nvPr/>
        </p:nvCxnSpPr>
        <p:spPr>
          <a:xfrm>
            <a:off x="1140816" y="5173164"/>
            <a:ext cx="811809" cy="5867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直線矢印コネクタ 167"/>
          <p:cNvCxnSpPr/>
          <p:nvPr/>
        </p:nvCxnSpPr>
        <p:spPr>
          <a:xfrm>
            <a:off x="1231098" y="5759927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直線矢印コネクタ 168"/>
          <p:cNvCxnSpPr/>
          <p:nvPr/>
        </p:nvCxnSpPr>
        <p:spPr>
          <a:xfrm>
            <a:off x="2569105" y="5759927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直線矢印コネクタ 169"/>
          <p:cNvCxnSpPr/>
          <p:nvPr/>
        </p:nvCxnSpPr>
        <p:spPr>
          <a:xfrm>
            <a:off x="3598872" y="4034807"/>
            <a:ext cx="0" cy="61995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2" name="フリーフォーム 171"/>
          <p:cNvSpPr/>
          <p:nvPr/>
        </p:nvSpPr>
        <p:spPr>
          <a:xfrm>
            <a:off x="1634605" y="1141030"/>
            <a:ext cx="448019" cy="1505899"/>
          </a:xfrm>
          <a:custGeom>
            <a:avLst/>
            <a:gdLst>
              <a:gd name="connsiteX0" fmla="*/ 294847 w 306187"/>
              <a:gd name="connsiteY0" fmla="*/ 0 h 1916497"/>
              <a:gd name="connsiteX1" fmla="*/ 17 w 306187"/>
              <a:gd name="connsiteY1" fmla="*/ 1043300 h 1916497"/>
              <a:gd name="connsiteX2" fmla="*/ 306187 w 306187"/>
              <a:gd name="connsiteY2" fmla="*/ 1916497 h 1916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187" h="1916497">
                <a:moveTo>
                  <a:pt x="294847" y="0"/>
                </a:moveTo>
                <a:cubicBezTo>
                  <a:pt x="146487" y="361942"/>
                  <a:pt x="-1873" y="723884"/>
                  <a:pt x="17" y="1043300"/>
                </a:cubicBezTo>
                <a:cubicBezTo>
                  <a:pt x="1907" y="1362716"/>
                  <a:pt x="306187" y="1916497"/>
                  <a:pt x="306187" y="1916497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3" name="フリーフォーム 172"/>
          <p:cNvSpPr/>
          <p:nvPr/>
        </p:nvSpPr>
        <p:spPr>
          <a:xfrm>
            <a:off x="3008316" y="1160268"/>
            <a:ext cx="448019" cy="1505899"/>
          </a:xfrm>
          <a:custGeom>
            <a:avLst/>
            <a:gdLst>
              <a:gd name="connsiteX0" fmla="*/ 294847 w 306187"/>
              <a:gd name="connsiteY0" fmla="*/ 0 h 1916497"/>
              <a:gd name="connsiteX1" fmla="*/ 17 w 306187"/>
              <a:gd name="connsiteY1" fmla="*/ 1043300 h 1916497"/>
              <a:gd name="connsiteX2" fmla="*/ 306187 w 306187"/>
              <a:gd name="connsiteY2" fmla="*/ 1916497 h 1916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187" h="1916497">
                <a:moveTo>
                  <a:pt x="294847" y="0"/>
                </a:moveTo>
                <a:cubicBezTo>
                  <a:pt x="146487" y="361942"/>
                  <a:pt x="-1873" y="723884"/>
                  <a:pt x="17" y="1043300"/>
                </a:cubicBezTo>
                <a:cubicBezTo>
                  <a:pt x="1907" y="1362716"/>
                  <a:pt x="306187" y="1916497"/>
                  <a:pt x="306187" y="1916497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5" name="フリーフォーム 174"/>
          <p:cNvSpPr/>
          <p:nvPr/>
        </p:nvSpPr>
        <p:spPr>
          <a:xfrm>
            <a:off x="1663462" y="3173705"/>
            <a:ext cx="448019" cy="1505899"/>
          </a:xfrm>
          <a:custGeom>
            <a:avLst/>
            <a:gdLst>
              <a:gd name="connsiteX0" fmla="*/ 294847 w 306187"/>
              <a:gd name="connsiteY0" fmla="*/ 0 h 1916497"/>
              <a:gd name="connsiteX1" fmla="*/ 17 w 306187"/>
              <a:gd name="connsiteY1" fmla="*/ 1043300 h 1916497"/>
              <a:gd name="connsiteX2" fmla="*/ 306187 w 306187"/>
              <a:gd name="connsiteY2" fmla="*/ 1916497 h 1916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187" h="1916497">
                <a:moveTo>
                  <a:pt x="294847" y="0"/>
                </a:moveTo>
                <a:cubicBezTo>
                  <a:pt x="146487" y="361942"/>
                  <a:pt x="-1873" y="723884"/>
                  <a:pt x="17" y="1043300"/>
                </a:cubicBezTo>
                <a:cubicBezTo>
                  <a:pt x="1907" y="1362716"/>
                  <a:pt x="306187" y="1916497"/>
                  <a:pt x="306187" y="1916497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6" name="フリーフォーム 175"/>
          <p:cNvSpPr/>
          <p:nvPr/>
        </p:nvSpPr>
        <p:spPr>
          <a:xfrm>
            <a:off x="3037173" y="3173705"/>
            <a:ext cx="448019" cy="1505899"/>
          </a:xfrm>
          <a:custGeom>
            <a:avLst/>
            <a:gdLst>
              <a:gd name="connsiteX0" fmla="*/ 294847 w 306187"/>
              <a:gd name="connsiteY0" fmla="*/ 0 h 1916497"/>
              <a:gd name="connsiteX1" fmla="*/ 17 w 306187"/>
              <a:gd name="connsiteY1" fmla="*/ 1043300 h 1916497"/>
              <a:gd name="connsiteX2" fmla="*/ 306187 w 306187"/>
              <a:gd name="connsiteY2" fmla="*/ 1916497 h 1916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187" h="1916497">
                <a:moveTo>
                  <a:pt x="294847" y="0"/>
                </a:moveTo>
                <a:cubicBezTo>
                  <a:pt x="146487" y="361942"/>
                  <a:pt x="-1873" y="723884"/>
                  <a:pt x="17" y="1043300"/>
                </a:cubicBezTo>
                <a:cubicBezTo>
                  <a:pt x="1907" y="1362716"/>
                  <a:pt x="306187" y="1916497"/>
                  <a:pt x="306187" y="1916497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15" name="図形グループ 214"/>
          <p:cNvGrpSpPr/>
          <p:nvPr/>
        </p:nvGrpSpPr>
        <p:grpSpPr>
          <a:xfrm>
            <a:off x="2246372" y="6063599"/>
            <a:ext cx="1338007" cy="249495"/>
            <a:chOff x="2246372" y="6063599"/>
            <a:chExt cx="1338007" cy="619956"/>
          </a:xfrm>
        </p:grpSpPr>
        <p:cxnSp>
          <p:nvCxnSpPr>
            <p:cNvPr id="177" name="直線矢印コネクタ 176"/>
            <p:cNvCxnSpPr/>
            <p:nvPr/>
          </p:nvCxnSpPr>
          <p:spPr>
            <a:xfrm>
              <a:off x="2246372" y="6063599"/>
              <a:ext cx="0" cy="61995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線矢印コネクタ 178"/>
            <p:cNvCxnSpPr/>
            <p:nvPr/>
          </p:nvCxnSpPr>
          <p:spPr>
            <a:xfrm>
              <a:off x="3584379" y="6063599"/>
              <a:ext cx="0" cy="61995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円/楕円 181"/>
          <p:cNvSpPr/>
          <p:nvPr/>
        </p:nvSpPr>
        <p:spPr>
          <a:xfrm>
            <a:off x="4645699" y="1409944"/>
            <a:ext cx="616480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graphicFrame>
        <p:nvGraphicFramePr>
          <p:cNvPr id="183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7521381"/>
              </p:ext>
            </p:extLst>
          </p:nvPr>
        </p:nvGraphicFramePr>
        <p:xfrm>
          <a:off x="4836709" y="1538466"/>
          <a:ext cx="219075" cy="34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54" name="数式" r:id="rId19" imgW="114300" imgH="177800" progId="Equation.3">
                  <p:embed/>
                </p:oleObj>
              </mc:Choice>
              <mc:Fallback>
                <p:oleObj name="数式" r:id="rId19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836709" y="1538466"/>
                        <a:ext cx="219075" cy="341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5" name="円/楕円 184"/>
          <p:cNvSpPr/>
          <p:nvPr/>
        </p:nvSpPr>
        <p:spPr>
          <a:xfrm>
            <a:off x="4645699" y="3438735"/>
            <a:ext cx="616480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188" name="円/楕円 187"/>
          <p:cNvSpPr/>
          <p:nvPr/>
        </p:nvSpPr>
        <p:spPr>
          <a:xfrm>
            <a:off x="4645699" y="5467527"/>
            <a:ext cx="616480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190" name="直線矢印コネクタ 189"/>
          <p:cNvCxnSpPr>
            <a:endCxn id="182" idx="2"/>
          </p:cNvCxnSpPr>
          <p:nvPr/>
        </p:nvCxnSpPr>
        <p:spPr>
          <a:xfrm>
            <a:off x="3833890" y="1126853"/>
            <a:ext cx="811809" cy="5867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1" name="直線矢印コネクタ 190"/>
          <p:cNvCxnSpPr>
            <a:endCxn id="182" idx="2"/>
          </p:cNvCxnSpPr>
          <p:nvPr/>
        </p:nvCxnSpPr>
        <p:spPr>
          <a:xfrm>
            <a:off x="3924172" y="1713617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直線矢印コネクタ 191"/>
          <p:cNvCxnSpPr>
            <a:endCxn id="185" idx="2"/>
          </p:cNvCxnSpPr>
          <p:nvPr/>
        </p:nvCxnSpPr>
        <p:spPr>
          <a:xfrm>
            <a:off x="3833890" y="3155644"/>
            <a:ext cx="811809" cy="5867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直線矢印コネクタ 192"/>
          <p:cNvCxnSpPr>
            <a:endCxn id="185" idx="2"/>
          </p:cNvCxnSpPr>
          <p:nvPr/>
        </p:nvCxnSpPr>
        <p:spPr>
          <a:xfrm>
            <a:off x="3924172" y="3742408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直線矢印コネクタ 193"/>
          <p:cNvCxnSpPr/>
          <p:nvPr/>
        </p:nvCxnSpPr>
        <p:spPr>
          <a:xfrm>
            <a:off x="3848383" y="5184436"/>
            <a:ext cx="811809" cy="5867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直線矢印コネクタ 194"/>
          <p:cNvCxnSpPr/>
          <p:nvPr/>
        </p:nvCxnSpPr>
        <p:spPr>
          <a:xfrm>
            <a:off x="3938665" y="5771199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6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4186182"/>
              </p:ext>
            </p:extLst>
          </p:nvPr>
        </p:nvGraphicFramePr>
        <p:xfrm>
          <a:off x="4836709" y="3563713"/>
          <a:ext cx="219075" cy="34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55" name="数式" r:id="rId21" imgW="114300" imgH="177800" progId="Equation.3">
                  <p:embed/>
                </p:oleObj>
              </mc:Choice>
              <mc:Fallback>
                <p:oleObj name="数式" r:id="rId21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836709" y="3563713"/>
                        <a:ext cx="219075" cy="341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7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0305230"/>
              </p:ext>
            </p:extLst>
          </p:nvPr>
        </p:nvGraphicFramePr>
        <p:xfrm>
          <a:off x="4836709" y="5610146"/>
          <a:ext cx="219075" cy="34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56" name="数式" r:id="rId22" imgW="114300" imgH="177800" progId="Equation.3">
                  <p:embed/>
                </p:oleObj>
              </mc:Choice>
              <mc:Fallback>
                <p:oleObj name="数式" r:id="rId22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836709" y="5610146"/>
                        <a:ext cx="219075" cy="341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8" name="テキスト ボックス 197"/>
          <p:cNvSpPr txBox="1"/>
          <p:nvPr/>
        </p:nvSpPr>
        <p:spPr>
          <a:xfrm rot="16200000">
            <a:off x="-436473" y="3228932"/>
            <a:ext cx="2229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Times"/>
                <a:cs typeface="Times"/>
              </a:rPr>
              <a:t>Dynamics time orders</a:t>
            </a:r>
            <a:endParaRPr kumimoji="1" lang="ja-JP" altLang="en-US" dirty="0">
              <a:latin typeface="Times"/>
              <a:cs typeface="Times"/>
            </a:endParaRPr>
          </a:p>
        </p:txBody>
      </p:sp>
      <p:cxnSp>
        <p:nvCxnSpPr>
          <p:cNvPr id="199" name="直線矢印コネクタ 198"/>
          <p:cNvCxnSpPr/>
          <p:nvPr/>
        </p:nvCxnSpPr>
        <p:spPr>
          <a:xfrm>
            <a:off x="5768195" y="331246"/>
            <a:ext cx="0" cy="5981848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3" name="正方形/長方形 202"/>
          <p:cNvSpPr/>
          <p:nvPr/>
        </p:nvSpPr>
        <p:spPr>
          <a:xfrm>
            <a:off x="6138629" y="722027"/>
            <a:ext cx="2046210" cy="5769919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solidFill>
                  <a:schemeClr val="tx1"/>
                </a:solidFill>
                <a:latin typeface="Times"/>
                <a:cs typeface="Times"/>
              </a:rPr>
              <a:t>Causal</a:t>
            </a:r>
          </a:p>
          <a:p>
            <a:pPr algn="ctr"/>
            <a:r>
              <a:rPr lang="en-US" altLang="ja-JP" dirty="0">
                <a:solidFill>
                  <a:schemeClr val="tx1"/>
                </a:solidFill>
                <a:latin typeface="Times"/>
                <a:cs typeface="Times"/>
              </a:rPr>
              <a:t>e</a:t>
            </a:r>
            <a:r>
              <a:rPr kumimoji="1" lang="en-US" altLang="ja-JP" dirty="0" smtClean="0">
                <a:solidFill>
                  <a:schemeClr val="tx1"/>
                </a:solidFill>
                <a:latin typeface="Times"/>
                <a:cs typeface="Times"/>
              </a:rPr>
              <a:t>nvironmental</a:t>
            </a:r>
          </a:p>
          <a:p>
            <a:pPr algn="ctr"/>
            <a:r>
              <a:rPr lang="en-US" altLang="ja-JP" dirty="0" smtClean="0">
                <a:solidFill>
                  <a:schemeClr val="tx1"/>
                </a:solidFill>
                <a:latin typeface="Times"/>
                <a:cs typeface="Times"/>
              </a:rPr>
              <a:t>states</a:t>
            </a:r>
            <a:endParaRPr kumimoji="1" lang="ja-JP" altLang="en-US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04" name="テキスト ボックス 203"/>
          <p:cNvSpPr txBox="1"/>
          <p:nvPr/>
        </p:nvSpPr>
        <p:spPr>
          <a:xfrm>
            <a:off x="2223824" y="142240"/>
            <a:ext cx="1568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Times"/>
                <a:cs typeface="Times"/>
              </a:rPr>
              <a:t>Internal model </a:t>
            </a:r>
            <a:endParaRPr kumimoji="1" lang="ja-JP" altLang="en-US" dirty="0">
              <a:latin typeface="Times"/>
              <a:cs typeface="Times"/>
            </a:endParaRPr>
          </a:p>
        </p:txBody>
      </p:sp>
      <p:sp>
        <p:nvSpPr>
          <p:cNvPr id="205" name="テキスト ボックス 204"/>
          <p:cNvSpPr txBox="1"/>
          <p:nvPr/>
        </p:nvSpPr>
        <p:spPr>
          <a:xfrm>
            <a:off x="6380445" y="139644"/>
            <a:ext cx="1548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Times"/>
                <a:cs typeface="Times"/>
              </a:rPr>
              <a:t>External world</a:t>
            </a:r>
            <a:endParaRPr kumimoji="1" lang="ja-JP" altLang="en-US" dirty="0">
              <a:latin typeface="Times"/>
              <a:cs typeface="Times"/>
            </a:endParaRPr>
          </a:p>
        </p:txBody>
      </p:sp>
      <p:cxnSp>
        <p:nvCxnSpPr>
          <p:cNvPr id="206" name="直線矢印コネクタ 205"/>
          <p:cNvCxnSpPr>
            <a:endCxn id="182" idx="6"/>
          </p:cNvCxnSpPr>
          <p:nvPr/>
        </p:nvCxnSpPr>
        <p:spPr>
          <a:xfrm flipH="1">
            <a:off x="5262179" y="1702345"/>
            <a:ext cx="876450" cy="11271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直線矢印コネクタ 208"/>
          <p:cNvCxnSpPr/>
          <p:nvPr/>
        </p:nvCxnSpPr>
        <p:spPr>
          <a:xfrm flipH="1">
            <a:off x="5262179" y="3715918"/>
            <a:ext cx="876450" cy="11271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直線矢印コネクタ 209"/>
          <p:cNvCxnSpPr/>
          <p:nvPr/>
        </p:nvCxnSpPr>
        <p:spPr>
          <a:xfrm flipH="1">
            <a:off x="5262179" y="5754291"/>
            <a:ext cx="876450" cy="11271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6" name="下矢印 215"/>
          <p:cNvSpPr/>
          <p:nvPr/>
        </p:nvSpPr>
        <p:spPr>
          <a:xfrm>
            <a:off x="352795" y="1702345"/>
            <a:ext cx="299875" cy="3057379"/>
          </a:xfrm>
          <a:prstGeom prst="downArrow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7" name="下矢印 216"/>
          <p:cNvSpPr/>
          <p:nvPr/>
        </p:nvSpPr>
        <p:spPr>
          <a:xfrm rot="5400000">
            <a:off x="3117766" y="4715314"/>
            <a:ext cx="299875" cy="3576158"/>
          </a:xfrm>
          <a:prstGeom prst="downArrow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8" name="テキスト ボックス 217"/>
          <p:cNvSpPr txBox="1"/>
          <p:nvPr/>
        </p:nvSpPr>
        <p:spPr>
          <a:xfrm>
            <a:off x="2263964" y="6468664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Times"/>
                <a:cs typeface="Times"/>
              </a:rPr>
              <a:t>Hierarchical orders</a:t>
            </a:r>
            <a:endParaRPr kumimoji="1" lang="ja-JP" altLang="en-US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16182149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円/楕円 45"/>
          <p:cNvSpPr/>
          <p:nvPr/>
        </p:nvSpPr>
        <p:spPr>
          <a:xfrm>
            <a:off x="1938131" y="1398672"/>
            <a:ext cx="616480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65" name="円/楕円 64"/>
          <p:cNvSpPr/>
          <p:nvPr/>
        </p:nvSpPr>
        <p:spPr>
          <a:xfrm>
            <a:off x="3276139" y="1398672"/>
            <a:ext cx="616480" cy="618616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98" name="円/楕円 97"/>
          <p:cNvSpPr/>
          <p:nvPr/>
        </p:nvSpPr>
        <p:spPr>
          <a:xfrm>
            <a:off x="1938131" y="3427463"/>
            <a:ext cx="616480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92" name="円/楕円 91"/>
          <p:cNvSpPr/>
          <p:nvPr/>
        </p:nvSpPr>
        <p:spPr>
          <a:xfrm>
            <a:off x="3276139" y="3427463"/>
            <a:ext cx="616480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graphicFrame>
        <p:nvGraphicFramePr>
          <p:cNvPr id="93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3829571"/>
              </p:ext>
            </p:extLst>
          </p:nvPr>
        </p:nvGraphicFramePr>
        <p:xfrm>
          <a:off x="3385516" y="3509566"/>
          <a:ext cx="465138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05" name="数式" r:id="rId3" imgW="241300" imgH="203200" progId="Equation.3">
                  <p:embed/>
                </p:oleObj>
              </mc:Choice>
              <mc:Fallback>
                <p:oleObj name="数式" r:id="rId3" imgW="241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85516" y="3509566"/>
                        <a:ext cx="465138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0" name="円/楕円 119"/>
          <p:cNvSpPr/>
          <p:nvPr/>
        </p:nvSpPr>
        <p:spPr>
          <a:xfrm>
            <a:off x="1938131" y="5456255"/>
            <a:ext cx="616480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14" name="円/楕円 113"/>
          <p:cNvSpPr/>
          <p:nvPr/>
        </p:nvSpPr>
        <p:spPr>
          <a:xfrm>
            <a:off x="3276139" y="5456255"/>
            <a:ext cx="616480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134" name="直線矢印コネクタ 133"/>
          <p:cNvCxnSpPr>
            <a:stCxn id="46" idx="6"/>
            <a:endCxn id="67" idx="2"/>
          </p:cNvCxnSpPr>
          <p:nvPr/>
        </p:nvCxnSpPr>
        <p:spPr>
          <a:xfrm>
            <a:off x="2554612" y="1702345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直線矢印コネクタ 136"/>
          <p:cNvCxnSpPr>
            <a:stCxn id="46" idx="4"/>
            <a:endCxn id="98" idx="0"/>
          </p:cNvCxnSpPr>
          <p:nvPr/>
        </p:nvCxnSpPr>
        <p:spPr>
          <a:xfrm>
            <a:off x="2246371" y="2006016"/>
            <a:ext cx="0" cy="142144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直線矢印コネクタ 145"/>
          <p:cNvCxnSpPr/>
          <p:nvPr/>
        </p:nvCxnSpPr>
        <p:spPr>
          <a:xfrm>
            <a:off x="1216604" y="1702345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直線矢印コネクタ 151"/>
          <p:cNvCxnSpPr>
            <a:endCxn id="98" idx="2"/>
          </p:cNvCxnSpPr>
          <p:nvPr/>
        </p:nvCxnSpPr>
        <p:spPr>
          <a:xfrm>
            <a:off x="1216604" y="3731136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直線矢印コネクタ 157"/>
          <p:cNvCxnSpPr>
            <a:stCxn id="98" idx="6"/>
            <a:endCxn id="92" idx="2"/>
          </p:cNvCxnSpPr>
          <p:nvPr/>
        </p:nvCxnSpPr>
        <p:spPr>
          <a:xfrm>
            <a:off x="2554612" y="3731136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直線矢印コネクタ 160"/>
          <p:cNvCxnSpPr>
            <a:endCxn id="92" idx="0"/>
          </p:cNvCxnSpPr>
          <p:nvPr/>
        </p:nvCxnSpPr>
        <p:spPr>
          <a:xfrm>
            <a:off x="3584379" y="2006016"/>
            <a:ext cx="0" cy="142144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直線矢印コネクタ 163"/>
          <p:cNvCxnSpPr>
            <a:endCxn id="120" idx="0"/>
          </p:cNvCxnSpPr>
          <p:nvPr/>
        </p:nvCxnSpPr>
        <p:spPr>
          <a:xfrm flipH="1">
            <a:off x="2246371" y="4034807"/>
            <a:ext cx="14494" cy="142144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直線矢印コネクタ 167"/>
          <p:cNvCxnSpPr/>
          <p:nvPr/>
        </p:nvCxnSpPr>
        <p:spPr>
          <a:xfrm>
            <a:off x="1231098" y="5759927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直線矢印コネクタ 168"/>
          <p:cNvCxnSpPr/>
          <p:nvPr/>
        </p:nvCxnSpPr>
        <p:spPr>
          <a:xfrm>
            <a:off x="2569105" y="5759927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直線矢印コネクタ 169"/>
          <p:cNvCxnSpPr>
            <a:endCxn id="114" idx="0"/>
          </p:cNvCxnSpPr>
          <p:nvPr/>
        </p:nvCxnSpPr>
        <p:spPr>
          <a:xfrm flipH="1">
            <a:off x="3584379" y="4034807"/>
            <a:ext cx="14493" cy="142144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5" name="図形グループ 214"/>
          <p:cNvGrpSpPr/>
          <p:nvPr/>
        </p:nvGrpSpPr>
        <p:grpSpPr>
          <a:xfrm>
            <a:off x="2246372" y="6063599"/>
            <a:ext cx="1338007" cy="249495"/>
            <a:chOff x="2246372" y="6063599"/>
            <a:chExt cx="1338007" cy="619956"/>
          </a:xfrm>
        </p:grpSpPr>
        <p:cxnSp>
          <p:nvCxnSpPr>
            <p:cNvPr id="177" name="直線矢印コネクタ 176"/>
            <p:cNvCxnSpPr/>
            <p:nvPr/>
          </p:nvCxnSpPr>
          <p:spPr>
            <a:xfrm>
              <a:off x="2246372" y="6063599"/>
              <a:ext cx="0" cy="61995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線矢印コネクタ 178"/>
            <p:cNvCxnSpPr/>
            <p:nvPr/>
          </p:nvCxnSpPr>
          <p:spPr>
            <a:xfrm>
              <a:off x="3584379" y="6063599"/>
              <a:ext cx="0" cy="61995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円/楕円 181"/>
          <p:cNvSpPr/>
          <p:nvPr/>
        </p:nvSpPr>
        <p:spPr>
          <a:xfrm>
            <a:off x="4645699" y="1409944"/>
            <a:ext cx="616480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graphicFrame>
        <p:nvGraphicFramePr>
          <p:cNvPr id="183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2064799"/>
              </p:ext>
            </p:extLst>
          </p:nvPr>
        </p:nvGraphicFramePr>
        <p:xfrm>
          <a:off x="4836709" y="1538466"/>
          <a:ext cx="219075" cy="34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06" name="数式" r:id="rId5" imgW="114300" imgH="177800" progId="Equation.3">
                  <p:embed/>
                </p:oleObj>
              </mc:Choice>
              <mc:Fallback>
                <p:oleObj name="数式" r:id="rId5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36709" y="1538466"/>
                        <a:ext cx="219075" cy="341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5" name="円/楕円 184"/>
          <p:cNvSpPr/>
          <p:nvPr/>
        </p:nvSpPr>
        <p:spPr>
          <a:xfrm>
            <a:off x="4645699" y="3438735"/>
            <a:ext cx="616480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88" name="円/楕円 187"/>
          <p:cNvSpPr/>
          <p:nvPr/>
        </p:nvSpPr>
        <p:spPr>
          <a:xfrm>
            <a:off x="4645699" y="5467527"/>
            <a:ext cx="616480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191" name="直線矢印コネクタ 190"/>
          <p:cNvCxnSpPr>
            <a:endCxn id="182" idx="2"/>
          </p:cNvCxnSpPr>
          <p:nvPr/>
        </p:nvCxnSpPr>
        <p:spPr>
          <a:xfrm>
            <a:off x="3924172" y="1713617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直線矢印コネクタ 192"/>
          <p:cNvCxnSpPr>
            <a:endCxn id="185" idx="2"/>
          </p:cNvCxnSpPr>
          <p:nvPr/>
        </p:nvCxnSpPr>
        <p:spPr>
          <a:xfrm>
            <a:off x="3924172" y="3742408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直線矢印コネクタ 194"/>
          <p:cNvCxnSpPr/>
          <p:nvPr/>
        </p:nvCxnSpPr>
        <p:spPr>
          <a:xfrm>
            <a:off x="3938665" y="5771199"/>
            <a:ext cx="721527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6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1480735"/>
              </p:ext>
            </p:extLst>
          </p:nvPr>
        </p:nvGraphicFramePr>
        <p:xfrm>
          <a:off x="4836709" y="3563713"/>
          <a:ext cx="219075" cy="34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07" name="数式" r:id="rId7" imgW="114300" imgH="177800" progId="Equation.3">
                  <p:embed/>
                </p:oleObj>
              </mc:Choice>
              <mc:Fallback>
                <p:oleObj name="数式" r:id="rId7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36709" y="3563713"/>
                        <a:ext cx="219075" cy="341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7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8666227"/>
              </p:ext>
            </p:extLst>
          </p:nvPr>
        </p:nvGraphicFramePr>
        <p:xfrm>
          <a:off x="4836709" y="5610146"/>
          <a:ext cx="219075" cy="341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08" name="数式" r:id="rId8" imgW="114300" imgH="177800" progId="Equation.3">
                  <p:embed/>
                </p:oleObj>
              </mc:Choice>
              <mc:Fallback>
                <p:oleObj name="数式" r:id="rId8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36709" y="5610146"/>
                        <a:ext cx="219075" cy="341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8" name="テキスト ボックス 197"/>
          <p:cNvSpPr txBox="1"/>
          <p:nvPr/>
        </p:nvSpPr>
        <p:spPr>
          <a:xfrm rot="16200000">
            <a:off x="-436473" y="3228932"/>
            <a:ext cx="2229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Times"/>
                <a:cs typeface="Times"/>
              </a:rPr>
              <a:t>Dynamics time orders</a:t>
            </a:r>
            <a:endParaRPr kumimoji="1" lang="ja-JP" altLang="en-US" dirty="0">
              <a:latin typeface="Times"/>
              <a:cs typeface="Times"/>
            </a:endParaRPr>
          </a:p>
        </p:txBody>
      </p:sp>
      <p:cxnSp>
        <p:nvCxnSpPr>
          <p:cNvPr id="199" name="直線矢印コネクタ 198"/>
          <p:cNvCxnSpPr/>
          <p:nvPr/>
        </p:nvCxnSpPr>
        <p:spPr>
          <a:xfrm>
            <a:off x="5768195" y="331246"/>
            <a:ext cx="0" cy="5981848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3" name="正方形/長方形 202"/>
          <p:cNvSpPr/>
          <p:nvPr/>
        </p:nvSpPr>
        <p:spPr>
          <a:xfrm>
            <a:off x="6138629" y="722027"/>
            <a:ext cx="2046210" cy="5769919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solidFill>
                  <a:schemeClr val="tx1"/>
                </a:solidFill>
                <a:latin typeface="Times"/>
                <a:cs typeface="Times"/>
              </a:rPr>
              <a:t>Causal</a:t>
            </a:r>
          </a:p>
          <a:p>
            <a:pPr algn="ctr"/>
            <a:r>
              <a:rPr lang="en-US" altLang="ja-JP" dirty="0">
                <a:solidFill>
                  <a:schemeClr val="tx1"/>
                </a:solidFill>
                <a:latin typeface="Times"/>
                <a:cs typeface="Times"/>
              </a:rPr>
              <a:t>e</a:t>
            </a:r>
            <a:r>
              <a:rPr kumimoji="1" lang="en-US" altLang="ja-JP" dirty="0" smtClean="0">
                <a:solidFill>
                  <a:schemeClr val="tx1"/>
                </a:solidFill>
                <a:latin typeface="Times"/>
                <a:cs typeface="Times"/>
              </a:rPr>
              <a:t>nvironmental</a:t>
            </a:r>
          </a:p>
          <a:p>
            <a:pPr algn="ctr"/>
            <a:r>
              <a:rPr lang="en-US" altLang="ja-JP" dirty="0" smtClean="0">
                <a:solidFill>
                  <a:schemeClr val="tx1"/>
                </a:solidFill>
                <a:latin typeface="Times"/>
                <a:cs typeface="Times"/>
              </a:rPr>
              <a:t>states</a:t>
            </a:r>
            <a:endParaRPr kumimoji="1" lang="ja-JP" altLang="en-US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04" name="テキスト ボックス 203"/>
          <p:cNvSpPr txBox="1"/>
          <p:nvPr/>
        </p:nvSpPr>
        <p:spPr>
          <a:xfrm>
            <a:off x="2223824" y="142240"/>
            <a:ext cx="1568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Times"/>
                <a:cs typeface="Times"/>
              </a:rPr>
              <a:t>Internal model </a:t>
            </a:r>
            <a:endParaRPr kumimoji="1" lang="ja-JP" altLang="en-US" dirty="0">
              <a:latin typeface="Times"/>
              <a:cs typeface="Times"/>
            </a:endParaRPr>
          </a:p>
        </p:txBody>
      </p:sp>
      <p:sp>
        <p:nvSpPr>
          <p:cNvPr id="205" name="テキスト ボックス 204"/>
          <p:cNvSpPr txBox="1"/>
          <p:nvPr/>
        </p:nvSpPr>
        <p:spPr>
          <a:xfrm>
            <a:off x="6380445" y="139644"/>
            <a:ext cx="1548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Times"/>
                <a:cs typeface="Times"/>
              </a:rPr>
              <a:t>External world</a:t>
            </a:r>
            <a:endParaRPr kumimoji="1" lang="ja-JP" altLang="en-US" dirty="0">
              <a:latin typeface="Times"/>
              <a:cs typeface="Times"/>
            </a:endParaRPr>
          </a:p>
        </p:txBody>
      </p:sp>
      <p:cxnSp>
        <p:nvCxnSpPr>
          <p:cNvPr id="206" name="直線矢印コネクタ 205"/>
          <p:cNvCxnSpPr>
            <a:endCxn id="182" idx="6"/>
          </p:cNvCxnSpPr>
          <p:nvPr/>
        </p:nvCxnSpPr>
        <p:spPr>
          <a:xfrm flipH="1">
            <a:off x="5262179" y="1702345"/>
            <a:ext cx="876450" cy="11271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直線矢印コネクタ 208"/>
          <p:cNvCxnSpPr/>
          <p:nvPr/>
        </p:nvCxnSpPr>
        <p:spPr>
          <a:xfrm flipH="1">
            <a:off x="5262179" y="3715918"/>
            <a:ext cx="876450" cy="11271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直線矢印コネクタ 209"/>
          <p:cNvCxnSpPr/>
          <p:nvPr/>
        </p:nvCxnSpPr>
        <p:spPr>
          <a:xfrm flipH="1">
            <a:off x="5262179" y="5754291"/>
            <a:ext cx="876450" cy="11271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6" name="下矢印 215"/>
          <p:cNvSpPr/>
          <p:nvPr/>
        </p:nvSpPr>
        <p:spPr>
          <a:xfrm>
            <a:off x="352795" y="1702345"/>
            <a:ext cx="299875" cy="3057379"/>
          </a:xfrm>
          <a:prstGeom prst="downArrow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"/>
              <a:cs typeface="Times"/>
            </a:endParaRPr>
          </a:p>
        </p:txBody>
      </p:sp>
      <p:sp>
        <p:nvSpPr>
          <p:cNvPr id="217" name="下矢印 216"/>
          <p:cNvSpPr/>
          <p:nvPr/>
        </p:nvSpPr>
        <p:spPr>
          <a:xfrm rot="5400000">
            <a:off x="3117766" y="4715314"/>
            <a:ext cx="299875" cy="3576158"/>
          </a:xfrm>
          <a:prstGeom prst="downArrow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"/>
              <a:cs typeface="Times"/>
            </a:endParaRPr>
          </a:p>
        </p:txBody>
      </p:sp>
      <p:sp>
        <p:nvSpPr>
          <p:cNvPr id="218" name="テキスト ボックス 217"/>
          <p:cNvSpPr txBox="1"/>
          <p:nvPr/>
        </p:nvSpPr>
        <p:spPr>
          <a:xfrm>
            <a:off x="2263964" y="6468664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Times"/>
                <a:cs typeface="Times"/>
              </a:rPr>
              <a:t>Hierarchical orders</a:t>
            </a:r>
            <a:endParaRPr kumimoji="1" lang="ja-JP" altLang="en-US" dirty="0">
              <a:latin typeface="Times"/>
              <a:cs typeface="Times"/>
            </a:endParaRPr>
          </a:p>
        </p:txBody>
      </p:sp>
      <p:graphicFrame>
        <p:nvGraphicFramePr>
          <p:cNvPr id="100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8945461"/>
              </p:ext>
            </p:extLst>
          </p:nvPr>
        </p:nvGraphicFramePr>
        <p:xfrm>
          <a:off x="3385516" y="1476369"/>
          <a:ext cx="465138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09" name="数式" r:id="rId9" imgW="241300" imgH="203200" progId="Equation.3">
                  <p:embed/>
                </p:oleObj>
              </mc:Choice>
              <mc:Fallback>
                <p:oleObj name="数式" r:id="rId9" imgW="241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85516" y="1476369"/>
                        <a:ext cx="465138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7440706"/>
              </p:ext>
            </p:extLst>
          </p:nvPr>
        </p:nvGraphicFramePr>
        <p:xfrm>
          <a:off x="3385516" y="5541764"/>
          <a:ext cx="465138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10" name="数式" r:id="rId10" imgW="241300" imgH="203200" progId="Equation.3">
                  <p:embed/>
                </p:oleObj>
              </mc:Choice>
              <mc:Fallback>
                <p:oleObj name="数式" r:id="rId10" imgW="241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85516" y="5541764"/>
                        <a:ext cx="465138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2461368"/>
              </p:ext>
            </p:extLst>
          </p:nvPr>
        </p:nvGraphicFramePr>
        <p:xfrm>
          <a:off x="2019300" y="1476369"/>
          <a:ext cx="490538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11" name="数式" r:id="rId11" imgW="254000" imgH="203200" progId="Equation.3">
                  <p:embed/>
                </p:oleObj>
              </mc:Choice>
              <mc:Fallback>
                <p:oleObj name="数式" r:id="rId11" imgW="2540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019300" y="1476369"/>
                        <a:ext cx="490538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5112223"/>
              </p:ext>
            </p:extLst>
          </p:nvPr>
        </p:nvGraphicFramePr>
        <p:xfrm>
          <a:off x="2033588" y="3509566"/>
          <a:ext cx="488950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12" name="数式" r:id="rId13" imgW="254000" imgH="203200" progId="Equation.3">
                  <p:embed/>
                </p:oleObj>
              </mc:Choice>
              <mc:Fallback>
                <p:oleObj name="数式" r:id="rId13" imgW="2540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33588" y="3509566"/>
                        <a:ext cx="488950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4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2707555"/>
              </p:ext>
            </p:extLst>
          </p:nvPr>
        </p:nvGraphicFramePr>
        <p:xfrm>
          <a:off x="2027238" y="5541764"/>
          <a:ext cx="488950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13" name="数式" r:id="rId15" imgW="254000" imgH="203200" progId="Equation.3">
                  <p:embed/>
                </p:oleObj>
              </mc:Choice>
              <mc:Fallback>
                <p:oleObj name="数式" r:id="rId15" imgW="2540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027238" y="5541764"/>
                        <a:ext cx="488950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58568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円/楕円 64"/>
          <p:cNvSpPr/>
          <p:nvPr/>
        </p:nvSpPr>
        <p:spPr>
          <a:xfrm>
            <a:off x="3430427" y="1381917"/>
            <a:ext cx="384757" cy="386090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92" name="円/楕円 91"/>
          <p:cNvSpPr/>
          <p:nvPr/>
        </p:nvSpPr>
        <p:spPr>
          <a:xfrm>
            <a:off x="3430427" y="3508423"/>
            <a:ext cx="384757" cy="379055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14" name="円/楕円 113"/>
          <p:cNvSpPr/>
          <p:nvPr/>
        </p:nvSpPr>
        <p:spPr>
          <a:xfrm>
            <a:off x="3430427" y="5627894"/>
            <a:ext cx="384757" cy="379055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134" name="直線矢印コネクタ 133"/>
          <p:cNvCxnSpPr/>
          <p:nvPr/>
        </p:nvCxnSpPr>
        <p:spPr>
          <a:xfrm flipV="1">
            <a:off x="3622806" y="6006949"/>
            <a:ext cx="0" cy="59084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直線矢印コネクタ 160"/>
          <p:cNvCxnSpPr>
            <a:stCxn id="65" idx="4"/>
            <a:endCxn id="92" idx="0"/>
          </p:cNvCxnSpPr>
          <p:nvPr/>
        </p:nvCxnSpPr>
        <p:spPr>
          <a:xfrm>
            <a:off x="3622806" y="1768007"/>
            <a:ext cx="0" cy="174041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直線矢印コネクタ 169"/>
          <p:cNvCxnSpPr>
            <a:stCxn id="92" idx="4"/>
            <a:endCxn id="114" idx="0"/>
          </p:cNvCxnSpPr>
          <p:nvPr/>
        </p:nvCxnSpPr>
        <p:spPr>
          <a:xfrm>
            <a:off x="3622806" y="3887478"/>
            <a:ext cx="0" cy="174041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8" name="テキスト ボックス 197"/>
          <p:cNvSpPr txBox="1"/>
          <p:nvPr/>
        </p:nvSpPr>
        <p:spPr>
          <a:xfrm rot="16200000">
            <a:off x="-436473" y="3228932"/>
            <a:ext cx="2229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Times"/>
                <a:cs typeface="Times"/>
              </a:rPr>
              <a:t>Dynamics time orders</a:t>
            </a:r>
            <a:endParaRPr kumimoji="1" lang="ja-JP" altLang="en-US" dirty="0">
              <a:latin typeface="Times"/>
              <a:cs typeface="Times"/>
            </a:endParaRPr>
          </a:p>
        </p:txBody>
      </p:sp>
      <p:cxnSp>
        <p:nvCxnSpPr>
          <p:cNvPr id="199" name="直線矢印コネクタ 198"/>
          <p:cNvCxnSpPr/>
          <p:nvPr/>
        </p:nvCxnSpPr>
        <p:spPr>
          <a:xfrm>
            <a:off x="5768195" y="331246"/>
            <a:ext cx="0" cy="5981848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3" name="正方形/長方形 202"/>
          <p:cNvSpPr/>
          <p:nvPr/>
        </p:nvSpPr>
        <p:spPr>
          <a:xfrm>
            <a:off x="6138629" y="722027"/>
            <a:ext cx="2046210" cy="5769919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solidFill>
                  <a:schemeClr val="tx1"/>
                </a:solidFill>
                <a:latin typeface="Times"/>
                <a:cs typeface="Times"/>
              </a:rPr>
              <a:t>Causal</a:t>
            </a:r>
          </a:p>
          <a:p>
            <a:pPr algn="ctr"/>
            <a:r>
              <a:rPr lang="en-US" altLang="ja-JP" dirty="0">
                <a:solidFill>
                  <a:schemeClr val="tx1"/>
                </a:solidFill>
                <a:latin typeface="Times"/>
                <a:cs typeface="Times"/>
              </a:rPr>
              <a:t>e</a:t>
            </a:r>
            <a:r>
              <a:rPr kumimoji="1" lang="en-US" altLang="ja-JP" dirty="0" smtClean="0">
                <a:solidFill>
                  <a:schemeClr val="tx1"/>
                </a:solidFill>
                <a:latin typeface="Times"/>
                <a:cs typeface="Times"/>
              </a:rPr>
              <a:t>nvironmental</a:t>
            </a:r>
          </a:p>
          <a:p>
            <a:pPr algn="ctr"/>
            <a:r>
              <a:rPr lang="en-US" altLang="ja-JP" dirty="0" smtClean="0">
                <a:solidFill>
                  <a:schemeClr val="tx1"/>
                </a:solidFill>
                <a:latin typeface="Times"/>
                <a:cs typeface="Times"/>
              </a:rPr>
              <a:t>states</a:t>
            </a:r>
            <a:endParaRPr kumimoji="1" lang="ja-JP" altLang="en-US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04" name="テキスト ボックス 203"/>
          <p:cNvSpPr txBox="1"/>
          <p:nvPr/>
        </p:nvSpPr>
        <p:spPr>
          <a:xfrm>
            <a:off x="2223824" y="142240"/>
            <a:ext cx="1568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Times"/>
                <a:cs typeface="Times"/>
              </a:rPr>
              <a:t>Internal model </a:t>
            </a:r>
            <a:endParaRPr kumimoji="1" lang="ja-JP" altLang="en-US" dirty="0">
              <a:latin typeface="Times"/>
              <a:cs typeface="Times"/>
            </a:endParaRPr>
          </a:p>
        </p:txBody>
      </p:sp>
      <p:sp>
        <p:nvSpPr>
          <p:cNvPr id="205" name="テキスト ボックス 204"/>
          <p:cNvSpPr txBox="1"/>
          <p:nvPr/>
        </p:nvSpPr>
        <p:spPr>
          <a:xfrm>
            <a:off x="6380445" y="139644"/>
            <a:ext cx="1548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Times"/>
                <a:cs typeface="Times"/>
              </a:rPr>
              <a:t>External world</a:t>
            </a:r>
            <a:endParaRPr kumimoji="1" lang="ja-JP" altLang="en-US" dirty="0">
              <a:latin typeface="Times"/>
              <a:cs typeface="Times"/>
            </a:endParaRPr>
          </a:p>
        </p:txBody>
      </p:sp>
      <p:sp>
        <p:nvSpPr>
          <p:cNvPr id="216" name="下矢印 215"/>
          <p:cNvSpPr/>
          <p:nvPr/>
        </p:nvSpPr>
        <p:spPr>
          <a:xfrm>
            <a:off x="352795" y="1702345"/>
            <a:ext cx="299875" cy="3057379"/>
          </a:xfrm>
          <a:prstGeom prst="downArrow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"/>
              <a:cs typeface="Times"/>
            </a:endParaRPr>
          </a:p>
        </p:txBody>
      </p:sp>
      <p:sp>
        <p:nvSpPr>
          <p:cNvPr id="217" name="下矢印 216"/>
          <p:cNvSpPr/>
          <p:nvPr/>
        </p:nvSpPr>
        <p:spPr>
          <a:xfrm rot="5400000">
            <a:off x="3117766" y="4715314"/>
            <a:ext cx="299875" cy="3576158"/>
          </a:xfrm>
          <a:prstGeom prst="downArrow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"/>
              <a:cs typeface="Times"/>
            </a:endParaRPr>
          </a:p>
        </p:txBody>
      </p:sp>
      <p:sp>
        <p:nvSpPr>
          <p:cNvPr id="218" name="テキスト ボックス 217"/>
          <p:cNvSpPr txBox="1"/>
          <p:nvPr/>
        </p:nvSpPr>
        <p:spPr>
          <a:xfrm>
            <a:off x="2263964" y="6468664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Times"/>
                <a:cs typeface="Times"/>
              </a:rPr>
              <a:t>Hierarchical orders</a:t>
            </a:r>
            <a:endParaRPr kumimoji="1" lang="ja-JP" altLang="en-US" dirty="0">
              <a:latin typeface="Times"/>
              <a:cs typeface="Times"/>
            </a:endParaRPr>
          </a:p>
        </p:txBody>
      </p:sp>
      <p:grpSp>
        <p:nvGrpSpPr>
          <p:cNvPr id="28" name="図形グループ 27"/>
          <p:cNvGrpSpPr/>
          <p:nvPr/>
        </p:nvGrpSpPr>
        <p:grpSpPr>
          <a:xfrm>
            <a:off x="4412642" y="739586"/>
            <a:ext cx="1699073" cy="1080875"/>
            <a:chOff x="4439556" y="1145329"/>
            <a:chExt cx="1699073" cy="1080875"/>
          </a:xfrm>
        </p:grpSpPr>
        <p:sp>
          <p:nvSpPr>
            <p:cNvPr id="182" name="円/楕円 181"/>
            <p:cNvSpPr/>
            <p:nvPr/>
          </p:nvSpPr>
          <p:spPr>
            <a:xfrm>
              <a:off x="4645699" y="1145329"/>
              <a:ext cx="616480" cy="607344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  <a:latin typeface="Times"/>
                <a:cs typeface="Times"/>
              </a:endParaRPr>
            </a:p>
          </p:txBody>
        </p:sp>
        <p:cxnSp>
          <p:nvCxnSpPr>
            <p:cNvPr id="206" name="直線矢印コネクタ 205"/>
            <p:cNvCxnSpPr>
              <a:endCxn id="182" idx="6"/>
            </p:cNvCxnSpPr>
            <p:nvPr/>
          </p:nvCxnSpPr>
          <p:spPr>
            <a:xfrm flipH="1">
              <a:off x="5262179" y="1437730"/>
              <a:ext cx="876450" cy="11271"/>
            </a:xfrm>
            <a:prstGeom prst="straightConnector1">
              <a:avLst/>
            </a:prstGeom>
            <a:ln>
              <a:solidFill>
                <a:schemeClr val="tx1"/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円/楕円 46"/>
            <p:cNvSpPr/>
            <p:nvPr/>
          </p:nvSpPr>
          <p:spPr>
            <a:xfrm>
              <a:off x="4545396" y="1373361"/>
              <a:ext cx="616480" cy="607344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  <a:latin typeface="Times"/>
                <a:cs typeface="Times"/>
              </a:endParaRPr>
            </a:p>
          </p:txBody>
        </p:sp>
        <p:cxnSp>
          <p:nvCxnSpPr>
            <p:cNvPr id="48" name="直線矢印コネクタ 47"/>
            <p:cNvCxnSpPr>
              <a:endCxn id="47" idx="6"/>
            </p:cNvCxnSpPr>
            <p:nvPr/>
          </p:nvCxnSpPr>
          <p:spPr>
            <a:xfrm flipH="1">
              <a:off x="5161876" y="1677033"/>
              <a:ext cx="976753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円/楕円 49"/>
            <p:cNvSpPr/>
            <p:nvPr/>
          </p:nvSpPr>
          <p:spPr>
            <a:xfrm>
              <a:off x="4439556" y="1618860"/>
              <a:ext cx="616480" cy="607344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  <a:latin typeface="Times"/>
                <a:cs typeface="Times"/>
              </a:endParaRPr>
            </a:p>
          </p:txBody>
        </p:sp>
        <p:cxnSp>
          <p:nvCxnSpPr>
            <p:cNvPr id="51" name="直線矢印コネクタ 50"/>
            <p:cNvCxnSpPr>
              <a:endCxn id="50" idx="6"/>
            </p:cNvCxnSpPr>
            <p:nvPr/>
          </p:nvCxnSpPr>
          <p:spPr>
            <a:xfrm flipH="1">
              <a:off x="5056036" y="1922532"/>
              <a:ext cx="1082593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図形グループ 104"/>
          <p:cNvGrpSpPr/>
          <p:nvPr/>
        </p:nvGrpSpPr>
        <p:grpSpPr>
          <a:xfrm>
            <a:off x="4412642" y="4982046"/>
            <a:ext cx="1699073" cy="1080875"/>
            <a:chOff x="4439556" y="1145329"/>
            <a:chExt cx="1699073" cy="1080875"/>
          </a:xfrm>
        </p:grpSpPr>
        <p:sp>
          <p:nvSpPr>
            <p:cNvPr id="106" name="円/楕円 105"/>
            <p:cNvSpPr/>
            <p:nvPr/>
          </p:nvSpPr>
          <p:spPr>
            <a:xfrm>
              <a:off x="4645699" y="1145329"/>
              <a:ext cx="616480" cy="607344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  <a:latin typeface="Times"/>
                <a:cs typeface="Times"/>
              </a:endParaRPr>
            </a:p>
          </p:txBody>
        </p:sp>
        <p:cxnSp>
          <p:nvCxnSpPr>
            <p:cNvPr id="107" name="直線矢印コネクタ 106"/>
            <p:cNvCxnSpPr>
              <a:endCxn id="106" idx="6"/>
            </p:cNvCxnSpPr>
            <p:nvPr/>
          </p:nvCxnSpPr>
          <p:spPr>
            <a:xfrm flipH="1">
              <a:off x="5262179" y="1437730"/>
              <a:ext cx="876450" cy="11271"/>
            </a:xfrm>
            <a:prstGeom prst="straightConnector1">
              <a:avLst/>
            </a:prstGeom>
            <a:ln>
              <a:solidFill>
                <a:schemeClr val="tx1"/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円/楕円 107"/>
            <p:cNvSpPr/>
            <p:nvPr/>
          </p:nvSpPr>
          <p:spPr>
            <a:xfrm>
              <a:off x="4545396" y="1373361"/>
              <a:ext cx="616480" cy="607344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  <a:latin typeface="Times"/>
                <a:cs typeface="Times"/>
              </a:endParaRPr>
            </a:p>
          </p:txBody>
        </p:sp>
        <p:cxnSp>
          <p:nvCxnSpPr>
            <p:cNvPr id="109" name="直線矢印コネクタ 108"/>
            <p:cNvCxnSpPr>
              <a:endCxn id="108" idx="6"/>
            </p:cNvCxnSpPr>
            <p:nvPr/>
          </p:nvCxnSpPr>
          <p:spPr>
            <a:xfrm flipH="1">
              <a:off x="5161876" y="1677033"/>
              <a:ext cx="976753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円/楕円 109"/>
            <p:cNvSpPr/>
            <p:nvPr/>
          </p:nvSpPr>
          <p:spPr>
            <a:xfrm>
              <a:off x="4439556" y="1618860"/>
              <a:ext cx="616480" cy="607344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  <a:latin typeface="Times"/>
                <a:cs typeface="Times"/>
              </a:endParaRPr>
            </a:p>
          </p:txBody>
        </p:sp>
        <p:cxnSp>
          <p:nvCxnSpPr>
            <p:cNvPr id="111" name="直線矢印コネクタ 110"/>
            <p:cNvCxnSpPr>
              <a:endCxn id="110" idx="6"/>
            </p:cNvCxnSpPr>
            <p:nvPr/>
          </p:nvCxnSpPr>
          <p:spPr>
            <a:xfrm flipH="1">
              <a:off x="5056036" y="1922532"/>
              <a:ext cx="1082593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図形グループ 111"/>
          <p:cNvGrpSpPr/>
          <p:nvPr/>
        </p:nvGrpSpPr>
        <p:grpSpPr>
          <a:xfrm>
            <a:off x="4412642" y="2860816"/>
            <a:ext cx="1699073" cy="1080875"/>
            <a:chOff x="4439556" y="1145329"/>
            <a:chExt cx="1699073" cy="1080875"/>
          </a:xfrm>
        </p:grpSpPr>
        <p:sp>
          <p:nvSpPr>
            <p:cNvPr id="113" name="円/楕円 112"/>
            <p:cNvSpPr/>
            <p:nvPr/>
          </p:nvSpPr>
          <p:spPr>
            <a:xfrm>
              <a:off x="4645699" y="1145329"/>
              <a:ext cx="616480" cy="607344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  <a:latin typeface="Times"/>
                <a:cs typeface="Times"/>
              </a:endParaRPr>
            </a:p>
          </p:txBody>
        </p:sp>
        <p:cxnSp>
          <p:nvCxnSpPr>
            <p:cNvPr id="115" name="直線矢印コネクタ 114"/>
            <p:cNvCxnSpPr>
              <a:endCxn id="113" idx="6"/>
            </p:cNvCxnSpPr>
            <p:nvPr/>
          </p:nvCxnSpPr>
          <p:spPr>
            <a:xfrm flipH="1">
              <a:off x="5262179" y="1437730"/>
              <a:ext cx="876450" cy="11271"/>
            </a:xfrm>
            <a:prstGeom prst="straightConnector1">
              <a:avLst/>
            </a:prstGeom>
            <a:ln>
              <a:solidFill>
                <a:schemeClr val="tx1"/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円/楕円 115"/>
            <p:cNvSpPr/>
            <p:nvPr/>
          </p:nvSpPr>
          <p:spPr>
            <a:xfrm>
              <a:off x="4545396" y="1373361"/>
              <a:ext cx="616480" cy="607344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  <a:latin typeface="Times"/>
                <a:cs typeface="Times"/>
              </a:endParaRPr>
            </a:p>
          </p:txBody>
        </p:sp>
        <p:cxnSp>
          <p:nvCxnSpPr>
            <p:cNvPr id="117" name="直線矢印コネクタ 116"/>
            <p:cNvCxnSpPr>
              <a:endCxn id="116" idx="6"/>
            </p:cNvCxnSpPr>
            <p:nvPr/>
          </p:nvCxnSpPr>
          <p:spPr>
            <a:xfrm flipH="1">
              <a:off x="5161876" y="1677033"/>
              <a:ext cx="976753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円/楕円 117"/>
            <p:cNvSpPr/>
            <p:nvPr/>
          </p:nvSpPr>
          <p:spPr>
            <a:xfrm>
              <a:off x="4439556" y="1618860"/>
              <a:ext cx="616480" cy="607344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 dirty="0">
                <a:solidFill>
                  <a:schemeClr val="tx1"/>
                </a:solidFill>
                <a:latin typeface="Times"/>
                <a:cs typeface="Times"/>
              </a:endParaRPr>
            </a:p>
          </p:txBody>
        </p:sp>
        <p:cxnSp>
          <p:nvCxnSpPr>
            <p:cNvPr id="119" name="直線矢印コネクタ 118"/>
            <p:cNvCxnSpPr>
              <a:endCxn id="118" idx="6"/>
            </p:cNvCxnSpPr>
            <p:nvPr/>
          </p:nvCxnSpPr>
          <p:spPr>
            <a:xfrm flipH="1">
              <a:off x="5056036" y="1922532"/>
              <a:ext cx="1082593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3" name="円/楕円 122"/>
          <p:cNvSpPr/>
          <p:nvPr/>
        </p:nvSpPr>
        <p:spPr>
          <a:xfrm>
            <a:off x="3792808" y="928222"/>
            <a:ext cx="384757" cy="386090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24" name="円/楕円 123"/>
          <p:cNvSpPr/>
          <p:nvPr/>
        </p:nvSpPr>
        <p:spPr>
          <a:xfrm>
            <a:off x="3792808" y="3054728"/>
            <a:ext cx="384757" cy="379055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25" name="円/楕円 124"/>
          <p:cNvSpPr/>
          <p:nvPr/>
        </p:nvSpPr>
        <p:spPr>
          <a:xfrm>
            <a:off x="3792808" y="5174199"/>
            <a:ext cx="384757" cy="379055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126" name="直線矢印コネクタ 125"/>
          <p:cNvCxnSpPr/>
          <p:nvPr/>
        </p:nvCxnSpPr>
        <p:spPr>
          <a:xfrm flipV="1">
            <a:off x="3985187" y="5553254"/>
            <a:ext cx="0" cy="59084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直線矢印コネクタ 126"/>
          <p:cNvCxnSpPr>
            <a:stCxn id="123" idx="4"/>
            <a:endCxn id="124" idx="0"/>
          </p:cNvCxnSpPr>
          <p:nvPr/>
        </p:nvCxnSpPr>
        <p:spPr>
          <a:xfrm>
            <a:off x="3985187" y="1314312"/>
            <a:ext cx="0" cy="174041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直線矢印コネクタ 127"/>
          <p:cNvCxnSpPr>
            <a:stCxn id="124" idx="4"/>
            <a:endCxn id="125" idx="0"/>
          </p:cNvCxnSpPr>
          <p:nvPr/>
        </p:nvCxnSpPr>
        <p:spPr>
          <a:xfrm>
            <a:off x="3985187" y="3433783"/>
            <a:ext cx="0" cy="174041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円/楕円 128"/>
          <p:cNvSpPr/>
          <p:nvPr/>
        </p:nvSpPr>
        <p:spPr>
          <a:xfrm>
            <a:off x="2718480" y="1196281"/>
            <a:ext cx="384757" cy="386090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30" name="円/楕円 129"/>
          <p:cNvSpPr/>
          <p:nvPr/>
        </p:nvSpPr>
        <p:spPr>
          <a:xfrm>
            <a:off x="2718480" y="3322787"/>
            <a:ext cx="384757" cy="379055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31" name="円/楕円 130"/>
          <p:cNvSpPr/>
          <p:nvPr/>
        </p:nvSpPr>
        <p:spPr>
          <a:xfrm>
            <a:off x="2718480" y="5442258"/>
            <a:ext cx="384757" cy="379055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132" name="直線矢印コネクタ 131"/>
          <p:cNvCxnSpPr/>
          <p:nvPr/>
        </p:nvCxnSpPr>
        <p:spPr>
          <a:xfrm flipV="1">
            <a:off x="2910859" y="5821313"/>
            <a:ext cx="0" cy="59084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直線矢印コネクタ 132"/>
          <p:cNvCxnSpPr>
            <a:stCxn id="129" idx="4"/>
            <a:endCxn id="130" idx="0"/>
          </p:cNvCxnSpPr>
          <p:nvPr/>
        </p:nvCxnSpPr>
        <p:spPr>
          <a:xfrm>
            <a:off x="2910859" y="1582371"/>
            <a:ext cx="0" cy="174041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/>
          <p:cNvCxnSpPr>
            <a:stCxn id="130" idx="4"/>
            <a:endCxn id="131" idx="0"/>
          </p:cNvCxnSpPr>
          <p:nvPr/>
        </p:nvCxnSpPr>
        <p:spPr>
          <a:xfrm>
            <a:off x="2910859" y="3701842"/>
            <a:ext cx="0" cy="174041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円/楕円 135"/>
          <p:cNvSpPr/>
          <p:nvPr/>
        </p:nvSpPr>
        <p:spPr>
          <a:xfrm>
            <a:off x="3103237" y="850213"/>
            <a:ext cx="384757" cy="386090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38" name="円/楕円 137"/>
          <p:cNvSpPr/>
          <p:nvPr/>
        </p:nvSpPr>
        <p:spPr>
          <a:xfrm>
            <a:off x="3103237" y="2976719"/>
            <a:ext cx="384757" cy="379055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39" name="円/楕円 138"/>
          <p:cNvSpPr/>
          <p:nvPr/>
        </p:nvSpPr>
        <p:spPr>
          <a:xfrm>
            <a:off x="3103237" y="5096190"/>
            <a:ext cx="384757" cy="379055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140" name="直線矢印コネクタ 139"/>
          <p:cNvCxnSpPr/>
          <p:nvPr/>
        </p:nvCxnSpPr>
        <p:spPr>
          <a:xfrm flipV="1">
            <a:off x="3295616" y="5475245"/>
            <a:ext cx="0" cy="59084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直線矢印コネクタ 140"/>
          <p:cNvCxnSpPr>
            <a:stCxn id="136" idx="4"/>
            <a:endCxn id="138" idx="0"/>
          </p:cNvCxnSpPr>
          <p:nvPr/>
        </p:nvCxnSpPr>
        <p:spPr>
          <a:xfrm>
            <a:off x="3295616" y="1236303"/>
            <a:ext cx="0" cy="174041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直線矢印コネクタ 141"/>
          <p:cNvCxnSpPr>
            <a:stCxn id="138" idx="4"/>
            <a:endCxn id="139" idx="0"/>
          </p:cNvCxnSpPr>
          <p:nvPr/>
        </p:nvCxnSpPr>
        <p:spPr>
          <a:xfrm>
            <a:off x="3295616" y="3355774"/>
            <a:ext cx="0" cy="174041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円/楕円 142"/>
          <p:cNvSpPr/>
          <p:nvPr/>
        </p:nvSpPr>
        <p:spPr>
          <a:xfrm>
            <a:off x="1879207" y="967618"/>
            <a:ext cx="384757" cy="386090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44" name="円/楕円 143"/>
          <p:cNvSpPr/>
          <p:nvPr/>
        </p:nvSpPr>
        <p:spPr>
          <a:xfrm>
            <a:off x="1879207" y="3094124"/>
            <a:ext cx="384757" cy="379055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45" name="円/楕円 144"/>
          <p:cNvSpPr/>
          <p:nvPr/>
        </p:nvSpPr>
        <p:spPr>
          <a:xfrm>
            <a:off x="1879207" y="5213595"/>
            <a:ext cx="384757" cy="379055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147" name="直線矢印コネクタ 146"/>
          <p:cNvCxnSpPr/>
          <p:nvPr/>
        </p:nvCxnSpPr>
        <p:spPr>
          <a:xfrm flipV="1">
            <a:off x="2071586" y="5592650"/>
            <a:ext cx="0" cy="59084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直線矢印コネクタ 147"/>
          <p:cNvCxnSpPr>
            <a:stCxn id="143" idx="4"/>
            <a:endCxn id="144" idx="0"/>
          </p:cNvCxnSpPr>
          <p:nvPr/>
        </p:nvCxnSpPr>
        <p:spPr>
          <a:xfrm>
            <a:off x="2071586" y="1353708"/>
            <a:ext cx="0" cy="174041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直線矢印コネクタ 148"/>
          <p:cNvCxnSpPr>
            <a:stCxn id="144" idx="4"/>
            <a:endCxn id="145" idx="0"/>
          </p:cNvCxnSpPr>
          <p:nvPr/>
        </p:nvCxnSpPr>
        <p:spPr>
          <a:xfrm>
            <a:off x="2071586" y="3473179"/>
            <a:ext cx="0" cy="174041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1" name="図形グループ 70"/>
          <p:cNvGrpSpPr/>
          <p:nvPr/>
        </p:nvGrpSpPr>
        <p:grpSpPr>
          <a:xfrm>
            <a:off x="2263964" y="5285718"/>
            <a:ext cx="2354821" cy="531704"/>
            <a:chOff x="2263964" y="5285718"/>
            <a:chExt cx="2354821" cy="531704"/>
          </a:xfrm>
        </p:grpSpPr>
        <p:cxnSp>
          <p:nvCxnSpPr>
            <p:cNvPr id="150" name="直線矢印コネクタ 149"/>
            <p:cNvCxnSpPr>
              <a:stCxn id="131" idx="2"/>
              <a:endCxn id="145" idx="6"/>
            </p:cNvCxnSpPr>
            <p:nvPr/>
          </p:nvCxnSpPr>
          <p:spPr>
            <a:xfrm flipH="1" flipV="1">
              <a:off x="2263964" y="5403123"/>
              <a:ext cx="454516" cy="22866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線矢印コネクタ 150"/>
            <p:cNvCxnSpPr>
              <a:stCxn id="131" idx="6"/>
              <a:endCxn id="114" idx="2"/>
            </p:cNvCxnSpPr>
            <p:nvPr/>
          </p:nvCxnSpPr>
          <p:spPr>
            <a:xfrm>
              <a:off x="3103237" y="5631786"/>
              <a:ext cx="327190" cy="18563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/>
            <p:cNvCxnSpPr>
              <a:stCxn id="139" idx="2"/>
              <a:endCxn id="145" idx="6"/>
            </p:cNvCxnSpPr>
            <p:nvPr/>
          </p:nvCxnSpPr>
          <p:spPr>
            <a:xfrm flipH="1">
              <a:off x="2263964" y="5285718"/>
              <a:ext cx="839273" cy="117405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/>
            <p:cNvCxnSpPr>
              <a:stCxn id="125" idx="2"/>
              <a:endCxn id="139" idx="6"/>
            </p:cNvCxnSpPr>
            <p:nvPr/>
          </p:nvCxnSpPr>
          <p:spPr>
            <a:xfrm flipH="1" flipV="1">
              <a:off x="3487994" y="5285718"/>
              <a:ext cx="304814" cy="78009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/>
            <p:cNvCxnSpPr>
              <a:stCxn id="114" idx="6"/>
              <a:endCxn id="110" idx="2"/>
            </p:cNvCxnSpPr>
            <p:nvPr/>
          </p:nvCxnSpPr>
          <p:spPr>
            <a:xfrm flipV="1">
              <a:off x="3815184" y="5759249"/>
              <a:ext cx="597458" cy="581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/>
            <p:cNvCxnSpPr>
              <a:stCxn id="106" idx="2"/>
              <a:endCxn id="125" idx="6"/>
            </p:cNvCxnSpPr>
            <p:nvPr/>
          </p:nvCxnSpPr>
          <p:spPr>
            <a:xfrm flipH="1">
              <a:off x="4177565" y="5285718"/>
              <a:ext cx="441220" cy="78009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/>
            <p:cNvCxnSpPr>
              <a:stCxn id="108" idx="2"/>
              <a:endCxn id="125" idx="6"/>
            </p:cNvCxnSpPr>
            <p:nvPr/>
          </p:nvCxnSpPr>
          <p:spPr>
            <a:xfrm flipH="1" flipV="1">
              <a:off x="4177565" y="5363727"/>
              <a:ext cx="340917" cy="15002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1" name="直線矢印コネクタ 170"/>
          <p:cNvCxnSpPr>
            <a:stCxn id="131" idx="7"/>
            <a:endCxn id="139" idx="3"/>
          </p:cNvCxnSpPr>
          <p:nvPr/>
        </p:nvCxnSpPr>
        <p:spPr>
          <a:xfrm flipV="1">
            <a:off x="3046891" y="5419734"/>
            <a:ext cx="112692" cy="7803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9" name="図形グループ 68"/>
          <p:cNvGrpSpPr/>
          <p:nvPr/>
        </p:nvGrpSpPr>
        <p:grpSpPr>
          <a:xfrm>
            <a:off x="2253820" y="3164488"/>
            <a:ext cx="2354821" cy="531704"/>
            <a:chOff x="2253820" y="3164488"/>
            <a:chExt cx="2354821" cy="531704"/>
          </a:xfrm>
        </p:grpSpPr>
        <p:cxnSp>
          <p:nvCxnSpPr>
            <p:cNvPr id="173" name="直線矢印コネクタ 172"/>
            <p:cNvCxnSpPr/>
            <p:nvPr/>
          </p:nvCxnSpPr>
          <p:spPr>
            <a:xfrm flipH="1" flipV="1">
              <a:off x="2253820" y="3281893"/>
              <a:ext cx="454516" cy="22866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/>
            <p:cNvCxnSpPr/>
            <p:nvPr/>
          </p:nvCxnSpPr>
          <p:spPr>
            <a:xfrm>
              <a:off x="3093093" y="3510556"/>
              <a:ext cx="327190" cy="18563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/>
            <p:cNvCxnSpPr/>
            <p:nvPr/>
          </p:nvCxnSpPr>
          <p:spPr>
            <a:xfrm flipH="1">
              <a:off x="2253820" y="3164488"/>
              <a:ext cx="839273" cy="117405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/>
            <p:cNvCxnSpPr/>
            <p:nvPr/>
          </p:nvCxnSpPr>
          <p:spPr>
            <a:xfrm flipH="1" flipV="1">
              <a:off x="3477850" y="3164488"/>
              <a:ext cx="304814" cy="78009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/>
            <p:cNvCxnSpPr/>
            <p:nvPr/>
          </p:nvCxnSpPr>
          <p:spPr>
            <a:xfrm flipV="1">
              <a:off x="3805040" y="3638019"/>
              <a:ext cx="597458" cy="581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線矢印コネクタ 179"/>
            <p:cNvCxnSpPr/>
            <p:nvPr/>
          </p:nvCxnSpPr>
          <p:spPr>
            <a:xfrm flipH="1">
              <a:off x="4167421" y="3164488"/>
              <a:ext cx="441220" cy="78009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線矢印コネクタ 180"/>
            <p:cNvCxnSpPr/>
            <p:nvPr/>
          </p:nvCxnSpPr>
          <p:spPr>
            <a:xfrm flipH="1" flipV="1">
              <a:off x="4167421" y="3242497"/>
              <a:ext cx="340917" cy="15002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線矢印コネクタ 183"/>
            <p:cNvCxnSpPr/>
            <p:nvPr/>
          </p:nvCxnSpPr>
          <p:spPr>
            <a:xfrm flipV="1">
              <a:off x="3036747" y="3298504"/>
              <a:ext cx="112692" cy="78035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図形グループ 67"/>
          <p:cNvGrpSpPr/>
          <p:nvPr/>
        </p:nvGrpSpPr>
        <p:grpSpPr>
          <a:xfrm>
            <a:off x="2253820" y="1031987"/>
            <a:ext cx="2354821" cy="531704"/>
            <a:chOff x="2253820" y="1031987"/>
            <a:chExt cx="2354821" cy="531704"/>
          </a:xfrm>
        </p:grpSpPr>
        <p:cxnSp>
          <p:nvCxnSpPr>
            <p:cNvPr id="186" name="直線矢印コネクタ 185"/>
            <p:cNvCxnSpPr/>
            <p:nvPr/>
          </p:nvCxnSpPr>
          <p:spPr>
            <a:xfrm flipH="1" flipV="1">
              <a:off x="2253820" y="1149392"/>
              <a:ext cx="454516" cy="22866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線矢印コネクタ 186"/>
            <p:cNvCxnSpPr/>
            <p:nvPr/>
          </p:nvCxnSpPr>
          <p:spPr>
            <a:xfrm>
              <a:off x="3093093" y="1378055"/>
              <a:ext cx="327190" cy="18563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/>
            <p:cNvCxnSpPr/>
            <p:nvPr/>
          </p:nvCxnSpPr>
          <p:spPr>
            <a:xfrm flipH="1">
              <a:off x="2253820" y="1031987"/>
              <a:ext cx="839273" cy="117405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/>
            <p:cNvCxnSpPr/>
            <p:nvPr/>
          </p:nvCxnSpPr>
          <p:spPr>
            <a:xfrm flipH="1" flipV="1">
              <a:off x="3477850" y="1031987"/>
              <a:ext cx="304814" cy="78009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/>
            <p:cNvCxnSpPr/>
            <p:nvPr/>
          </p:nvCxnSpPr>
          <p:spPr>
            <a:xfrm flipV="1">
              <a:off x="3805040" y="1505518"/>
              <a:ext cx="597458" cy="581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/>
            <p:cNvCxnSpPr/>
            <p:nvPr/>
          </p:nvCxnSpPr>
          <p:spPr>
            <a:xfrm flipH="1">
              <a:off x="4167421" y="1031987"/>
              <a:ext cx="441220" cy="78009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/>
            <p:cNvCxnSpPr/>
            <p:nvPr/>
          </p:nvCxnSpPr>
          <p:spPr>
            <a:xfrm flipH="1" flipV="1">
              <a:off x="4167421" y="1109996"/>
              <a:ext cx="340917" cy="15002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/>
            <p:cNvCxnSpPr/>
            <p:nvPr/>
          </p:nvCxnSpPr>
          <p:spPr>
            <a:xfrm flipV="1">
              <a:off x="3036747" y="1166003"/>
              <a:ext cx="112692" cy="78035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2" name="直線矢印コネクタ 201"/>
          <p:cNvCxnSpPr>
            <a:endCxn id="143" idx="2"/>
          </p:cNvCxnSpPr>
          <p:nvPr/>
        </p:nvCxnSpPr>
        <p:spPr>
          <a:xfrm>
            <a:off x="1093664" y="1043258"/>
            <a:ext cx="785543" cy="11740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直線矢印コネクタ 206"/>
          <p:cNvCxnSpPr/>
          <p:nvPr/>
        </p:nvCxnSpPr>
        <p:spPr>
          <a:xfrm>
            <a:off x="1086852" y="3154344"/>
            <a:ext cx="785543" cy="11740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直線矢印コネクタ 207"/>
          <p:cNvCxnSpPr/>
          <p:nvPr/>
        </p:nvCxnSpPr>
        <p:spPr>
          <a:xfrm>
            <a:off x="1086852" y="5257932"/>
            <a:ext cx="785543" cy="11740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95104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正方形/長方形 202"/>
          <p:cNvSpPr/>
          <p:nvPr/>
        </p:nvSpPr>
        <p:spPr>
          <a:xfrm>
            <a:off x="6118253" y="601044"/>
            <a:ext cx="2046210" cy="258036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solidFill>
                  <a:schemeClr val="tx1"/>
                </a:solidFill>
                <a:latin typeface="Times"/>
                <a:cs typeface="Times"/>
              </a:rPr>
              <a:t>E</a:t>
            </a:r>
            <a:r>
              <a:rPr kumimoji="1" lang="en-US" altLang="ja-JP" dirty="0" smtClean="0">
                <a:solidFill>
                  <a:schemeClr val="tx1"/>
                </a:solidFill>
                <a:latin typeface="Times"/>
                <a:cs typeface="Times"/>
              </a:rPr>
              <a:t>nvironment</a:t>
            </a:r>
            <a:endParaRPr kumimoji="1" lang="ja-JP" altLang="en-US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05" name="テキスト ボックス 204"/>
          <p:cNvSpPr txBox="1"/>
          <p:nvPr/>
        </p:nvSpPr>
        <p:spPr>
          <a:xfrm>
            <a:off x="6380445" y="139644"/>
            <a:ext cx="1548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Times"/>
                <a:cs typeface="Times"/>
              </a:rPr>
              <a:t>External world</a:t>
            </a:r>
            <a:endParaRPr kumimoji="1" lang="ja-JP" altLang="en-US" dirty="0">
              <a:latin typeface="Times"/>
              <a:cs typeface="Times"/>
            </a:endParaRPr>
          </a:p>
        </p:txBody>
      </p:sp>
      <p:sp>
        <p:nvSpPr>
          <p:cNvPr id="91" name="円/楕円 90"/>
          <p:cNvSpPr/>
          <p:nvPr/>
        </p:nvSpPr>
        <p:spPr>
          <a:xfrm>
            <a:off x="3225049" y="2483809"/>
            <a:ext cx="678269" cy="618816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94" name="円/楕円 93"/>
          <p:cNvSpPr/>
          <p:nvPr/>
        </p:nvSpPr>
        <p:spPr>
          <a:xfrm>
            <a:off x="4457317" y="601044"/>
            <a:ext cx="777948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95" name="直線矢印コネクタ 94"/>
          <p:cNvCxnSpPr>
            <a:endCxn id="94" idx="6"/>
          </p:cNvCxnSpPr>
          <p:nvPr/>
        </p:nvCxnSpPr>
        <p:spPr>
          <a:xfrm flipH="1">
            <a:off x="5235265" y="904716"/>
            <a:ext cx="876450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円/楕円 95"/>
          <p:cNvSpPr/>
          <p:nvPr/>
        </p:nvSpPr>
        <p:spPr>
          <a:xfrm>
            <a:off x="4462854" y="1534716"/>
            <a:ext cx="777948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97" name="直線矢印コネクタ 96"/>
          <p:cNvCxnSpPr/>
          <p:nvPr/>
        </p:nvCxnSpPr>
        <p:spPr>
          <a:xfrm flipH="1">
            <a:off x="5240803" y="1856030"/>
            <a:ext cx="870912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円/楕円 97"/>
          <p:cNvSpPr/>
          <p:nvPr/>
        </p:nvSpPr>
        <p:spPr>
          <a:xfrm>
            <a:off x="4462854" y="2489545"/>
            <a:ext cx="777948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99" name="直線矢印コネクタ 98"/>
          <p:cNvCxnSpPr>
            <a:endCxn id="98" idx="6"/>
          </p:cNvCxnSpPr>
          <p:nvPr/>
        </p:nvCxnSpPr>
        <p:spPr>
          <a:xfrm flipH="1">
            <a:off x="5240802" y="2789527"/>
            <a:ext cx="897828" cy="369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円/楕円 99"/>
          <p:cNvSpPr/>
          <p:nvPr/>
        </p:nvSpPr>
        <p:spPr>
          <a:xfrm>
            <a:off x="3225049" y="1056833"/>
            <a:ext cx="678269" cy="618816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01" name="円/楕円 100"/>
          <p:cNvSpPr/>
          <p:nvPr/>
        </p:nvSpPr>
        <p:spPr>
          <a:xfrm>
            <a:off x="2060371" y="2483809"/>
            <a:ext cx="678269" cy="618816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02" name="円/楕円 101"/>
          <p:cNvSpPr/>
          <p:nvPr/>
        </p:nvSpPr>
        <p:spPr>
          <a:xfrm>
            <a:off x="2060371" y="1069838"/>
            <a:ext cx="678269" cy="618816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03" name="円/楕円 102"/>
          <p:cNvSpPr/>
          <p:nvPr/>
        </p:nvSpPr>
        <p:spPr>
          <a:xfrm>
            <a:off x="944287" y="1864744"/>
            <a:ext cx="678269" cy="618816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120" name="直線矢印コネクタ 119"/>
          <p:cNvCxnSpPr>
            <a:stCxn id="101" idx="2"/>
            <a:endCxn id="103" idx="6"/>
          </p:cNvCxnSpPr>
          <p:nvPr/>
        </p:nvCxnSpPr>
        <p:spPr>
          <a:xfrm flipH="1" flipV="1">
            <a:off x="1622556" y="2174152"/>
            <a:ext cx="437815" cy="61906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直線矢印コネクタ 120"/>
          <p:cNvCxnSpPr>
            <a:stCxn id="101" idx="6"/>
            <a:endCxn id="91" idx="2"/>
          </p:cNvCxnSpPr>
          <p:nvPr/>
        </p:nvCxnSpPr>
        <p:spPr>
          <a:xfrm>
            <a:off x="2738640" y="2793217"/>
            <a:ext cx="48640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直線矢印コネクタ 121"/>
          <p:cNvCxnSpPr>
            <a:stCxn id="102" idx="3"/>
            <a:endCxn id="103" idx="6"/>
          </p:cNvCxnSpPr>
          <p:nvPr/>
        </p:nvCxnSpPr>
        <p:spPr>
          <a:xfrm flipH="1">
            <a:off x="1622556" y="1598030"/>
            <a:ext cx="537145" cy="576122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直線矢印コネクタ 136"/>
          <p:cNvCxnSpPr>
            <a:stCxn id="100" idx="2"/>
            <a:endCxn id="102" idx="6"/>
          </p:cNvCxnSpPr>
          <p:nvPr/>
        </p:nvCxnSpPr>
        <p:spPr>
          <a:xfrm flipH="1">
            <a:off x="2738640" y="1366241"/>
            <a:ext cx="486409" cy="1300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直線矢印コネクタ 145"/>
          <p:cNvCxnSpPr>
            <a:stCxn id="91" idx="6"/>
            <a:endCxn id="98" idx="2"/>
          </p:cNvCxnSpPr>
          <p:nvPr/>
        </p:nvCxnSpPr>
        <p:spPr>
          <a:xfrm>
            <a:off x="3903318" y="2793217"/>
            <a:ext cx="559536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直線矢印コネクタ 151"/>
          <p:cNvCxnSpPr>
            <a:stCxn id="96" idx="2"/>
            <a:endCxn id="100" idx="6"/>
          </p:cNvCxnSpPr>
          <p:nvPr/>
        </p:nvCxnSpPr>
        <p:spPr>
          <a:xfrm flipH="1" flipV="1">
            <a:off x="3903318" y="1366241"/>
            <a:ext cx="559536" cy="47214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直線矢印コネクタ 152"/>
          <p:cNvCxnSpPr>
            <a:stCxn id="94" idx="2"/>
            <a:endCxn id="100" idx="6"/>
          </p:cNvCxnSpPr>
          <p:nvPr/>
        </p:nvCxnSpPr>
        <p:spPr>
          <a:xfrm flipH="1">
            <a:off x="3903318" y="904716"/>
            <a:ext cx="553999" cy="46152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直線矢印コネクタ 154"/>
          <p:cNvCxnSpPr>
            <a:stCxn id="101" idx="6"/>
            <a:endCxn id="100" idx="3"/>
          </p:cNvCxnSpPr>
          <p:nvPr/>
        </p:nvCxnSpPr>
        <p:spPr>
          <a:xfrm flipV="1">
            <a:off x="2738640" y="1585025"/>
            <a:ext cx="585739" cy="1208192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8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0972848"/>
              </p:ext>
            </p:extLst>
          </p:nvPr>
        </p:nvGraphicFramePr>
        <p:xfrm>
          <a:off x="3340090" y="2573961"/>
          <a:ext cx="488950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09" name="数式" r:id="rId3" imgW="254000" imgH="190500" progId="Equation.3">
                  <p:embed/>
                </p:oleObj>
              </mc:Choice>
              <mc:Fallback>
                <p:oleObj name="数式" r:id="rId3" imgW="254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40090" y="2573961"/>
                        <a:ext cx="488950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9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3711694"/>
              </p:ext>
            </p:extLst>
          </p:nvPr>
        </p:nvGraphicFramePr>
        <p:xfrm>
          <a:off x="3363903" y="1166160"/>
          <a:ext cx="441325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0" name="数式" r:id="rId5" imgW="228600" imgH="190500" progId="Equation.3">
                  <p:embed/>
                </p:oleObj>
              </mc:Choice>
              <mc:Fallback>
                <p:oleObj name="数式" r:id="rId5" imgW="2286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63903" y="1166160"/>
                        <a:ext cx="441325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2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0098988"/>
              </p:ext>
            </p:extLst>
          </p:nvPr>
        </p:nvGraphicFramePr>
        <p:xfrm>
          <a:off x="2153592" y="2591423"/>
          <a:ext cx="490537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1" name="数式" r:id="rId7" imgW="254000" imgH="190500" progId="Equation.3">
                  <p:embed/>
                </p:oleObj>
              </mc:Choice>
              <mc:Fallback>
                <p:oleObj name="数式" r:id="rId7" imgW="254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53592" y="2591423"/>
                        <a:ext cx="490537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4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6650186"/>
              </p:ext>
            </p:extLst>
          </p:nvPr>
        </p:nvGraphicFramePr>
        <p:xfrm>
          <a:off x="2165498" y="1160926"/>
          <a:ext cx="466725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2" name="数式" r:id="rId9" imgW="241300" imgH="190500" progId="Equation.3">
                  <p:embed/>
                </p:oleObj>
              </mc:Choice>
              <mc:Fallback>
                <p:oleObj name="数式" r:id="rId9" imgW="2413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165498" y="1160926"/>
                        <a:ext cx="466725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5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930809"/>
              </p:ext>
            </p:extLst>
          </p:nvPr>
        </p:nvGraphicFramePr>
        <p:xfrm>
          <a:off x="1063773" y="1973886"/>
          <a:ext cx="465137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3" name="数式" r:id="rId11" imgW="241300" imgH="190500" progId="Equation.3">
                  <p:embed/>
                </p:oleObj>
              </mc:Choice>
              <mc:Fallback>
                <p:oleObj name="数式" r:id="rId11" imgW="2413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63773" y="1973886"/>
                        <a:ext cx="465137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7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6315043"/>
              </p:ext>
            </p:extLst>
          </p:nvPr>
        </p:nvGraphicFramePr>
        <p:xfrm>
          <a:off x="4634978" y="655918"/>
          <a:ext cx="4397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4" name="数式" r:id="rId13" imgW="228600" imgH="228600" progId="Equation.3">
                  <p:embed/>
                </p:oleObj>
              </mc:Choice>
              <mc:Fallback>
                <p:oleObj name="数式" r:id="rId13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634978" y="655918"/>
                        <a:ext cx="4397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8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464962"/>
              </p:ext>
            </p:extLst>
          </p:nvPr>
        </p:nvGraphicFramePr>
        <p:xfrm>
          <a:off x="4622800" y="1627632"/>
          <a:ext cx="488950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5" name="数式" r:id="rId15" imgW="254000" imgH="228600" progId="Equation.3">
                  <p:embed/>
                </p:oleObj>
              </mc:Choice>
              <mc:Fallback>
                <p:oleObj name="数式" r:id="rId15" imgW="254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622800" y="1627632"/>
                        <a:ext cx="488950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9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0852521"/>
              </p:ext>
            </p:extLst>
          </p:nvPr>
        </p:nvGraphicFramePr>
        <p:xfrm>
          <a:off x="4646613" y="2573604"/>
          <a:ext cx="4651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6" name="数式" r:id="rId17" imgW="241300" imgH="228600" progId="Equation.3">
                  <p:embed/>
                </p:oleObj>
              </mc:Choice>
              <mc:Fallback>
                <p:oleObj name="数式" r:id="rId17" imgW="241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646613" y="2573604"/>
                        <a:ext cx="4651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2" name="テキスト ボックス 171"/>
          <p:cNvSpPr txBox="1"/>
          <p:nvPr/>
        </p:nvSpPr>
        <p:spPr>
          <a:xfrm>
            <a:off x="1456459" y="143507"/>
            <a:ext cx="2588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Times"/>
                <a:cs typeface="Times"/>
              </a:rPr>
              <a:t>Internal state space model</a:t>
            </a:r>
            <a:endParaRPr kumimoji="1" lang="ja-JP" altLang="en-US" dirty="0">
              <a:latin typeface="Times"/>
              <a:cs typeface="Times"/>
            </a:endParaRPr>
          </a:p>
        </p:txBody>
      </p:sp>
      <p:sp>
        <p:nvSpPr>
          <p:cNvPr id="179" name="円/楕円 178"/>
          <p:cNvSpPr/>
          <p:nvPr/>
        </p:nvSpPr>
        <p:spPr>
          <a:xfrm>
            <a:off x="3225049" y="5776335"/>
            <a:ext cx="678269" cy="6188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83" name="円/楕円 182"/>
          <p:cNvSpPr/>
          <p:nvPr/>
        </p:nvSpPr>
        <p:spPr>
          <a:xfrm>
            <a:off x="4457317" y="3893570"/>
            <a:ext cx="777948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88" name="円/楕円 187"/>
          <p:cNvSpPr/>
          <p:nvPr/>
        </p:nvSpPr>
        <p:spPr>
          <a:xfrm>
            <a:off x="4462854" y="4827242"/>
            <a:ext cx="777948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93" name="円/楕円 192"/>
          <p:cNvSpPr/>
          <p:nvPr/>
        </p:nvSpPr>
        <p:spPr>
          <a:xfrm>
            <a:off x="4462854" y="5782071"/>
            <a:ext cx="777948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96" name="円/楕円 195"/>
          <p:cNvSpPr/>
          <p:nvPr/>
        </p:nvSpPr>
        <p:spPr>
          <a:xfrm>
            <a:off x="3225049" y="4349359"/>
            <a:ext cx="678269" cy="6188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97" name="円/楕円 196"/>
          <p:cNvSpPr/>
          <p:nvPr/>
        </p:nvSpPr>
        <p:spPr>
          <a:xfrm>
            <a:off x="2060371" y="5776335"/>
            <a:ext cx="678269" cy="6188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09" name="円/楕円 208"/>
          <p:cNvSpPr/>
          <p:nvPr/>
        </p:nvSpPr>
        <p:spPr>
          <a:xfrm>
            <a:off x="2060371" y="4362364"/>
            <a:ext cx="678269" cy="6188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10" name="円/楕円 209"/>
          <p:cNvSpPr/>
          <p:nvPr/>
        </p:nvSpPr>
        <p:spPr>
          <a:xfrm>
            <a:off x="944287" y="5062700"/>
            <a:ext cx="678269" cy="6188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211" name="直線矢印コネクタ 210"/>
          <p:cNvCxnSpPr>
            <a:stCxn id="197" idx="1"/>
            <a:endCxn id="251" idx="5"/>
          </p:cNvCxnSpPr>
          <p:nvPr/>
        </p:nvCxnSpPr>
        <p:spPr>
          <a:xfrm flipH="1" flipV="1">
            <a:off x="1997304" y="5459901"/>
            <a:ext cx="162397" cy="40705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直線矢印コネクタ 211"/>
          <p:cNvCxnSpPr>
            <a:stCxn id="197" idx="6"/>
            <a:endCxn id="179" idx="2"/>
          </p:cNvCxnSpPr>
          <p:nvPr/>
        </p:nvCxnSpPr>
        <p:spPr>
          <a:xfrm>
            <a:off x="2738640" y="6085743"/>
            <a:ext cx="48640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直線矢印コネクタ 212"/>
          <p:cNvCxnSpPr>
            <a:stCxn id="209" idx="3"/>
            <a:endCxn id="251" idx="7"/>
          </p:cNvCxnSpPr>
          <p:nvPr/>
        </p:nvCxnSpPr>
        <p:spPr>
          <a:xfrm flipH="1">
            <a:off x="1997304" y="4890556"/>
            <a:ext cx="162397" cy="39473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直線矢印コネクタ 213"/>
          <p:cNvCxnSpPr>
            <a:stCxn id="250" idx="1"/>
            <a:endCxn id="209" idx="5"/>
          </p:cNvCxnSpPr>
          <p:nvPr/>
        </p:nvCxnSpPr>
        <p:spPr>
          <a:xfrm flipH="1" flipV="1">
            <a:off x="2639310" y="4890556"/>
            <a:ext cx="214982" cy="39473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直線矢印コネクタ 214"/>
          <p:cNvCxnSpPr>
            <a:stCxn id="179" idx="6"/>
            <a:endCxn id="193" idx="2"/>
          </p:cNvCxnSpPr>
          <p:nvPr/>
        </p:nvCxnSpPr>
        <p:spPr>
          <a:xfrm>
            <a:off x="3903318" y="6085743"/>
            <a:ext cx="559536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/>
          <p:cNvCxnSpPr>
            <a:stCxn id="188" idx="1"/>
            <a:endCxn id="252" idx="5"/>
          </p:cNvCxnSpPr>
          <p:nvPr/>
        </p:nvCxnSpPr>
        <p:spPr>
          <a:xfrm flipH="1" flipV="1">
            <a:off x="4266740" y="4746040"/>
            <a:ext cx="310042" cy="17014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直線矢印コネクタ 219"/>
          <p:cNvCxnSpPr>
            <a:stCxn id="183" idx="3"/>
            <a:endCxn id="252" idx="7"/>
          </p:cNvCxnSpPr>
          <p:nvPr/>
        </p:nvCxnSpPr>
        <p:spPr>
          <a:xfrm flipH="1">
            <a:off x="4266740" y="4411971"/>
            <a:ext cx="304505" cy="159463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直線矢印コネクタ 220"/>
          <p:cNvCxnSpPr>
            <a:stCxn id="197" idx="7"/>
            <a:endCxn id="250" idx="3"/>
          </p:cNvCxnSpPr>
          <p:nvPr/>
        </p:nvCxnSpPr>
        <p:spPr>
          <a:xfrm flipV="1">
            <a:off x="2639310" y="5459901"/>
            <a:ext cx="214982" cy="40705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22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5097781"/>
              </p:ext>
            </p:extLst>
          </p:nvPr>
        </p:nvGraphicFramePr>
        <p:xfrm>
          <a:off x="3340090" y="5866487"/>
          <a:ext cx="488950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7" name="数式" r:id="rId19" imgW="254000" imgH="190500" progId="Equation.3">
                  <p:embed/>
                </p:oleObj>
              </mc:Choice>
              <mc:Fallback>
                <p:oleObj name="数式" r:id="rId19" imgW="254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40090" y="5866487"/>
                        <a:ext cx="488950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3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1784304"/>
              </p:ext>
            </p:extLst>
          </p:nvPr>
        </p:nvGraphicFramePr>
        <p:xfrm>
          <a:off x="3363903" y="4458686"/>
          <a:ext cx="441325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8" name="数式" r:id="rId20" imgW="228600" imgH="190500" progId="Equation.3">
                  <p:embed/>
                </p:oleObj>
              </mc:Choice>
              <mc:Fallback>
                <p:oleObj name="数式" r:id="rId20" imgW="2286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63903" y="4458686"/>
                        <a:ext cx="441325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4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6809531"/>
              </p:ext>
            </p:extLst>
          </p:nvPr>
        </p:nvGraphicFramePr>
        <p:xfrm>
          <a:off x="2153592" y="5883949"/>
          <a:ext cx="490537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9" name="数式" r:id="rId21" imgW="254000" imgH="190500" progId="Equation.3">
                  <p:embed/>
                </p:oleObj>
              </mc:Choice>
              <mc:Fallback>
                <p:oleObj name="数式" r:id="rId21" imgW="254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53592" y="5883949"/>
                        <a:ext cx="490537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8475451"/>
              </p:ext>
            </p:extLst>
          </p:nvPr>
        </p:nvGraphicFramePr>
        <p:xfrm>
          <a:off x="2165498" y="4453452"/>
          <a:ext cx="466725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20" name="数式" r:id="rId22" imgW="241300" imgH="190500" progId="Equation.3">
                  <p:embed/>
                </p:oleObj>
              </mc:Choice>
              <mc:Fallback>
                <p:oleObj name="数式" r:id="rId22" imgW="2413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165498" y="4453452"/>
                        <a:ext cx="466725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6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3268080"/>
              </p:ext>
            </p:extLst>
          </p:nvPr>
        </p:nvGraphicFramePr>
        <p:xfrm>
          <a:off x="1063773" y="5185352"/>
          <a:ext cx="465137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21" name="数式" r:id="rId23" imgW="241300" imgH="190500" progId="Equation.3">
                  <p:embed/>
                </p:oleObj>
              </mc:Choice>
              <mc:Fallback>
                <p:oleObj name="数式" r:id="rId23" imgW="2413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63773" y="5185352"/>
                        <a:ext cx="465137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7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4108280"/>
              </p:ext>
            </p:extLst>
          </p:nvPr>
        </p:nvGraphicFramePr>
        <p:xfrm>
          <a:off x="4634978" y="3948444"/>
          <a:ext cx="4397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22" name="数式" r:id="rId24" imgW="228600" imgH="228600" progId="Equation.3">
                  <p:embed/>
                </p:oleObj>
              </mc:Choice>
              <mc:Fallback>
                <p:oleObj name="数式" r:id="rId24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634978" y="3948444"/>
                        <a:ext cx="4397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8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6972702"/>
              </p:ext>
            </p:extLst>
          </p:nvPr>
        </p:nvGraphicFramePr>
        <p:xfrm>
          <a:off x="4622800" y="4920158"/>
          <a:ext cx="488950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23" name="数式" r:id="rId25" imgW="254000" imgH="228600" progId="Equation.3">
                  <p:embed/>
                </p:oleObj>
              </mc:Choice>
              <mc:Fallback>
                <p:oleObj name="数式" r:id="rId25" imgW="254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622800" y="4920158"/>
                        <a:ext cx="488950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9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8986280"/>
              </p:ext>
            </p:extLst>
          </p:nvPr>
        </p:nvGraphicFramePr>
        <p:xfrm>
          <a:off x="4646613" y="5866130"/>
          <a:ext cx="4651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24" name="数式" r:id="rId26" imgW="241300" imgH="228600" progId="Equation.3">
                  <p:embed/>
                </p:oleObj>
              </mc:Choice>
              <mc:Fallback>
                <p:oleObj name="数式" r:id="rId26" imgW="241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646613" y="5866130"/>
                        <a:ext cx="4651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33" name="直線矢印コネクタ 232"/>
          <p:cNvCxnSpPr>
            <a:stCxn id="250" idx="7"/>
            <a:endCxn id="196" idx="3"/>
          </p:cNvCxnSpPr>
          <p:nvPr/>
        </p:nvCxnSpPr>
        <p:spPr>
          <a:xfrm flipV="1">
            <a:off x="3045674" y="4877551"/>
            <a:ext cx="278705" cy="40774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直線矢印コネクタ 235"/>
          <p:cNvCxnSpPr>
            <a:stCxn id="196" idx="6"/>
            <a:endCxn id="252" idx="2"/>
          </p:cNvCxnSpPr>
          <p:nvPr/>
        </p:nvCxnSpPr>
        <p:spPr>
          <a:xfrm flipV="1">
            <a:off x="3903318" y="4658737"/>
            <a:ext cx="132404" cy="3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1" name="テキスト ボックス 240"/>
          <p:cNvSpPr txBox="1"/>
          <p:nvPr/>
        </p:nvSpPr>
        <p:spPr>
          <a:xfrm>
            <a:off x="1521752" y="3586551"/>
            <a:ext cx="1998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Times"/>
                <a:cs typeface="Times"/>
              </a:rPr>
              <a:t>Bundlenet structure</a:t>
            </a:r>
            <a:endParaRPr kumimoji="1" lang="ja-JP" altLang="en-US" dirty="0">
              <a:latin typeface="Times"/>
              <a:cs typeface="Times"/>
            </a:endParaRPr>
          </a:p>
        </p:txBody>
      </p:sp>
      <p:cxnSp>
        <p:nvCxnSpPr>
          <p:cNvPr id="244" name="直線矢印コネクタ 243"/>
          <p:cNvCxnSpPr>
            <a:stCxn id="251" idx="2"/>
            <a:endCxn id="210" idx="6"/>
          </p:cNvCxnSpPr>
          <p:nvPr/>
        </p:nvCxnSpPr>
        <p:spPr>
          <a:xfrm flipH="1" flipV="1">
            <a:off x="1622556" y="5372108"/>
            <a:ext cx="143730" cy="49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0" name="円/楕円 249"/>
          <p:cNvSpPr/>
          <p:nvPr/>
        </p:nvSpPr>
        <p:spPr>
          <a:xfrm>
            <a:off x="2814656" y="5249133"/>
            <a:ext cx="270654" cy="246930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51" name="円/楕円 250"/>
          <p:cNvSpPr/>
          <p:nvPr/>
        </p:nvSpPr>
        <p:spPr>
          <a:xfrm>
            <a:off x="1766286" y="5249133"/>
            <a:ext cx="270654" cy="246930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52" name="円/楕円 251"/>
          <p:cNvSpPr/>
          <p:nvPr/>
        </p:nvSpPr>
        <p:spPr>
          <a:xfrm>
            <a:off x="4035722" y="4535272"/>
            <a:ext cx="270654" cy="246930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53" name="円/楕円 252"/>
          <p:cNvSpPr/>
          <p:nvPr/>
        </p:nvSpPr>
        <p:spPr>
          <a:xfrm>
            <a:off x="2831729" y="5962278"/>
            <a:ext cx="270654" cy="246930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54" name="円/楕円 253"/>
          <p:cNvSpPr/>
          <p:nvPr/>
        </p:nvSpPr>
        <p:spPr>
          <a:xfrm>
            <a:off x="4035722" y="5949925"/>
            <a:ext cx="270654" cy="246930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1577139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 smtClean="0"/>
              <a:t>SSM and its linearization</a:t>
            </a:r>
            <a:br>
              <a:rPr lang="en-US" altLang="ja-JP" b="1" dirty="0" smtClean="0"/>
            </a:br>
            <a:endParaRPr kumimoji="1" lang="ja-JP" altLang="en-US" sz="2200" b="1" dirty="0"/>
          </a:p>
        </p:txBody>
      </p:sp>
      <p:graphicFrame>
        <p:nvGraphicFramePr>
          <p:cNvPr id="4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6978498"/>
              </p:ext>
            </p:extLst>
          </p:nvPr>
        </p:nvGraphicFramePr>
        <p:xfrm>
          <a:off x="1782763" y="1850071"/>
          <a:ext cx="559435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16" name="数式" r:id="rId3" imgW="1955800" imgH="431800" progId="Equation.3">
                  <p:embed/>
                </p:oleObj>
              </mc:Choice>
              <mc:Fallback>
                <p:oleObj name="数式" r:id="rId3" imgW="19558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2763" y="1850071"/>
                        <a:ext cx="559435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台形 5"/>
          <p:cNvSpPr/>
          <p:nvPr/>
        </p:nvSpPr>
        <p:spPr>
          <a:xfrm>
            <a:off x="4309063" y="5205154"/>
            <a:ext cx="3674042" cy="1315466"/>
          </a:xfrm>
          <a:prstGeom prst="trapezoid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円/楕円 23"/>
          <p:cNvSpPr/>
          <p:nvPr/>
        </p:nvSpPr>
        <p:spPr>
          <a:xfrm>
            <a:off x="4983180" y="5249118"/>
            <a:ext cx="314641" cy="192784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8" name="図 27" descr="猫　イラスト_-_Google_検索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378" y="4741651"/>
            <a:ext cx="1093233" cy="961084"/>
          </a:xfrm>
          <a:prstGeom prst="rect">
            <a:avLst/>
          </a:prstGeom>
        </p:spPr>
      </p:pic>
      <p:graphicFrame>
        <p:nvGraphicFramePr>
          <p:cNvPr id="29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7978478"/>
              </p:ext>
            </p:extLst>
          </p:nvPr>
        </p:nvGraphicFramePr>
        <p:xfrm>
          <a:off x="4935871" y="4733667"/>
          <a:ext cx="361950" cy="471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17" name="数式" r:id="rId6" imgW="127000" imgH="165100" progId="Equation.3">
                  <p:embed/>
                </p:oleObj>
              </mc:Choice>
              <mc:Fallback>
                <p:oleObj name="数式" r:id="rId6" imgW="1270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935871" y="4733667"/>
                        <a:ext cx="361950" cy="471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3580331"/>
              </p:ext>
            </p:extLst>
          </p:nvPr>
        </p:nvGraphicFramePr>
        <p:xfrm>
          <a:off x="6301831" y="4560676"/>
          <a:ext cx="363537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18" name="数式" r:id="rId8" imgW="127000" imgH="127000" progId="Equation.3">
                  <p:embed/>
                </p:oleObj>
              </mc:Choice>
              <mc:Fallback>
                <p:oleObj name="数式" r:id="rId8" imgW="127000" imgH="127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301831" y="4560676"/>
                        <a:ext cx="363537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テキスト ボックス 31"/>
          <p:cNvSpPr txBox="1"/>
          <p:nvPr/>
        </p:nvSpPr>
        <p:spPr>
          <a:xfrm>
            <a:off x="1184161" y="1529325"/>
            <a:ext cx="2496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chemeClr val="tx2"/>
                </a:solidFill>
              </a:rPr>
              <a:t>System dynamics model</a:t>
            </a:r>
            <a:endParaRPr kumimoji="1" lang="ja-JP" altLang="en-US" b="1" dirty="0">
              <a:solidFill>
                <a:schemeClr val="tx2"/>
              </a:solidFill>
            </a:endParaRPr>
          </a:p>
        </p:txBody>
      </p:sp>
      <p:sp>
        <p:nvSpPr>
          <p:cNvPr id="33" name="テキスト ボックス 32"/>
          <p:cNvSpPr txBox="1"/>
          <p:nvPr/>
        </p:nvSpPr>
        <p:spPr>
          <a:xfrm>
            <a:off x="1184161" y="2255240"/>
            <a:ext cx="2022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>
                <a:solidFill>
                  <a:schemeClr val="tx2"/>
                </a:solidFill>
              </a:rPr>
              <a:t>Observation </a:t>
            </a:r>
            <a:r>
              <a:rPr kumimoji="1" lang="en-US" altLang="ja-JP" b="1" dirty="0" smtClean="0">
                <a:solidFill>
                  <a:schemeClr val="tx2"/>
                </a:solidFill>
              </a:rPr>
              <a:t>model</a:t>
            </a:r>
            <a:endParaRPr kumimoji="1" lang="ja-JP" altLang="en-US" b="1" dirty="0">
              <a:solidFill>
                <a:schemeClr val="tx2"/>
              </a:solidFill>
            </a:endParaRPr>
          </a:p>
        </p:txBody>
      </p:sp>
      <p:grpSp>
        <p:nvGrpSpPr>
          <p:cNvPr id="39" name="図形グループ 38"/>
          <p:cNvGrpSpPr/>
          <p:nvPr/>
        </p:nvGrpSpPr>
        <p:grpSpPr>
          <a:xfrm>
            <a:off x="7200659" y="4411348"/>
            <a:ext cx="1621573" cy="918546"/>
            <a:chOff x="7200659" y="4411348"/>
            <a:chExt cx="1621573" cy="918546"/>
          </a:xfrm>
        </p:grpSpPr>
        <p:cxnSp>
          <p:nvCxnSpPr>
            <p:cNvPr id="35" name="直線コネクタ 34"/>
            <p:cNvCxnSpPr/>
            <p:nvPr/>
          </p:nvCxnSpPr>
          <p:spPr>
            <a:xfrm>
              <a:off x="7552193" y="4411348"/>
              <a:ext cx="1270039" cy="45457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円/楕円 35"/>
            <p:cNvSpPr/>
            <p:nvPr/>
          </p:nvSpPr>
          <p:spPr>
            <a:xfrm>
              <a:off x="7200659" y="5125780"/>
              <a:ext cx="204114" cy="20411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フリーフォーム 36"/>
            <p:cNvSpPr/>
            <p:nvPr/>
          </p:nvSpPr>
          <p:spPr>
            <a:xfrm>
              <a:off x="7306557" y="4434028"/>
              <a:ext cx="319460" cy="771136"/>
            </a:xfrm>
            <a:custGeom>
              <a:avLst/>
              <a:gdLst>
                <a:gd name="connsiteX0" fmla="*/ 268315 w 319460"/>
                <a:gd name="connsiteY0" fmla="*/ 0 h 771136"/>
                <a:gd name="connsiteX1" fmla="*/ 302334 w 319460"/>
                <a:gd name="connsiteY1" fmla="*/ 374228 h 771136"/>
                <a:gd name="connsiteX2" fmla="*/ 30183 w 319460"/>
                <a:gd name="connsiteY2" fmla="*/ 601032 h 771136"/>
                <a:gd name="connsiteX3" fmla="*/ 18843 w 319460"/>
                <a:gd name="connsiteY3" fmla="*/ 771136 h 77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460" h="771136">
                  <a:moveTo>
                    <a:pt x="268315" y="0"/>
                  </a:moveTo>
                  <a:cubicBezTo>
                    <a:pt x="305169" y="137028"/>
                    <a:pt x="342023" y="274056"/>
                    <a:pt x="302334" y="374228"/>
                  </a:cubicBezTo>
                  <a:cubicBezTo>
                    <a:pt x="262645" y="474400"/>
                    <a:pt x="77431" y="534881"/>
                    <a:pt x="30183" y="601032"/>
                  </a:cubicBezTo>
                  <a:cubicBezTo>
                    <a:pt x="-17066" y="667183"/>
                    <a:pt x="888" y="719159"/>
                    <a:pt x="18843" y="771136"/>
                  </a:cubicBezTo>
                </a:path>
              </a:pathLst>
            </a:custGeom>
            <a:ln w="63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aphicFrame>
        <p:nvGraphicFramePr>
          <p:cNvPr id="38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8655277"/>
              </p:ext>
            </p:extLst>
          </p:nvPr>
        </p:nvGraphicFramePr>
        <p:xfrm>
          <a:off x="7584610" y="4865926"/>
          <a:ext cx="400050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19" name="数式" r:id="rId10" imgW="139700" imgH="139700" progId="Equation.3">
                  <p:embed/>
                </p:oleObj>
              </mc:Choice>
              <mc:Fallback>
                <p:oleObj name="数式" r:id="rId10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584610" y="4865926"/>
                        <a:ext cx="400050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正方形/長方形 39"/>
          <p:cNvSpPr/>
          <p:nvPr/>
        </p:nvSpPr>
        <p:spPr>
          <a:xfrm>
            <a:off x="975996" y="874228"/>
            <a:ext cx="20664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b="1" dirty="0"/>
              <a:t>(state space model)</a:t>
            </a:r>
            <a:endParaRPr lang="ja-JP" altLang="en-US" dirty="0"/>
          </a:p>
        </p:txBody>
      </p:sp>
      <p:graphicFrame>
        <p:nvGraphicFramePr>
          <p:cNvPr id="17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8162003"/>
              </p:ext>
            </p:extLst>
          </p:nvPr>
        </p:nvGraphicFramePr>
        <p:xfrm>
          <a:off x="1732990" y="3560983"/>
          <a:ext cx="1886330" cy="1002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0" name="数式" r:id="rId12" imgW="787400" imgH="419100" progId="Equation.3">
                  <p:embed/>
                </p:oleObj>
              </mc:Choice>
              <mc:Fallback>
                <p:oleObj name="数式" r:id="rId12" imgW="7874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732990" y="3560983"/>
                        <a:ext cx="1886330" cy="1002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テキスト ボックス 17"/>
          <p:cNvSpPr txBox="1"/>
          <p:nvPr/>
        </p:nvSpPr>
        <p:spPr>
          <a:xfrm>
            <a:off x="1425484" y="3267600"/>
            <a:ext cx="1444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chemeClr val="tx2"/>
                </a:solidFill>
              </a:rPr>
              <a:t>System </a:t>
            </a:r>
            <a:r>
              <a:rPr kumimoji="1" lang="en-US" altLang="ja-JP" b="1" dirty="0" smtClean="0">
                <a:solidFill>
                  <a:schemeClr val="tx2"/>
                </a:solidFill>
              </a:rPr>
              <a:t>noise</a:t>
            </a:r>
            <a:endParaRPr kumimoji="1" lang="ja-JP" altLang="en-US" b="1" dirty="0">
              <a:solidFill>
                <a:schemeClr val="tx2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1427925" y="3842297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>
                <a:solidFill>
                  <a:schemeClr val="tx2"/>
                </a:solidFill>
              </a:rPr>
              <a:t>Observation noise</a:t>
            </a:r>
            <a:endParaRPr kumimoji="1" lang="ja-JP" alt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909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円/楕円 3"/>
          <p:cNvSpPr/>
          <p:nvPr/>
        </p:nvSpPr>
        <p:spPr>
          <a:xfrm>
            <a:off x="964709" y="3762506"/>
            <a:ext cx="777948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5" name="円/楕円 4"/>
          <p:cNvSpPr/>
          <p:nvPr/>
        </p:nvSpPr>
        <p:spPr>
          <a:xfrm>
            <a:off x="979248" y="2807082"/>
            <a:ext cx="678269" cy="6188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graphicFrame>
        <p:nvGraphicFramePr>
          <p:cNvPr id="8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3925018"/>
              </p:ext>
            </p:extLst>
          </p:nvPr>
        </p:nvGraphicFramePr>
        <p:xfrm>
          <a:off x="1118102" y="2916409"/>
          <a:ext cx="441325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69" name="数式" r:id="rId3" imgW="228600" imgH="190500" progId="Equation.3">
                  <p:embed/>
                </p:oleObj>
              </mc:Choice>
              <mc:Fallback>
                <p:oleObj name="数式" r:id="rId3" imgW="2286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8102" y="2916409"/>
                        <a:ext cx="441325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1698343"/>
              </p:ext>
            </p:extLst>
          </p:nvPr>
        </p:nvGraphicFramePr>
        <p:xfrm>
          <a:off x="1142370" y="3817380"/>
          <a:ext cx="4397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0" name="数式" r:id="rId5" imgW="228600" imgH="228600" progId="Equation.3">
                  <p:embed/>
                </p:oleObj>
              </mc:Choice>
              <mc:Fallback>
                <p:oleObj name="数式" r:id="rId5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42370" y="3817380"/>
                        <a:ext cx="4397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円/楕円 10"/>
          <p:cNvSpPr/>
          <p:nvPr/>
        </p:nvSpPr>
        <p:spPr>
          <a:xfrm>
            <a:off x="1144115" y="2131141"/>
            <a:ext cx="270654" cy="246930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3724213" y="1389322"/>
            <a:ext cx="1858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Times"/>
                <a:cs typeface="Times"/>
              </a:rPr>
              <a:t>Computation time</a:t>
            </a:r>
            <a:endParaRPr kumimoji="1" lang="ja-JP" altLang="en-US" dirty="0">
              <a:latin typeface="Times"/>
              <a:cs typeface="Times"/>
            </a:endParaRPr>
          </a:p>
        </p:txBody>
      </p:sp>
      <p:sp>
        <p:nvSpPr>
          <p:cNvPr id="15" name="下矢印 14"/>
          <p:cNvSpPr/>
          <p:nvPr/>
        </p:nvSpPr>
        <p:spPr>
          <a:xfrm rot="16200000">
            <a:off x="4786171" y="-1412826"/>
            <a:ext cx="299875" cy="6386904"/>
          </a:xfrm>
          <a:prstGeom prst="downArrow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"/>
              <a:cs typeface="Times"/>
            </a:endParaRPr>
          </a:p>
        </p:txBody>
      </p:sp>
      <p:cxnSp>
        <p:nvCxnSpPr>
          <p:cNvPr id="16" name="直線矢印コネクタ 15"/>
          <p:cNvCxnSpPr/>
          <p:nvPr/>
        </p:nvCxnSpPr>
        <p:spPr>
          <a:xfrm>
            <a:off x="1833377" y="4066178"/>
            <a:ext cx="6386904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/>
          <p:nvPr/>
        </p:nvCxnSpPr>
        <p:spPr>
          <a:xfrm>
            <a:off x="1833377" y="3152597"/>
            <a:ext cx="6386904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/>
          <p:cNvCxnSpPr/>
          <p:nvPr/>
        </p:nvCxnSpPr>
        <p:spPr>
          <a:xfrm>
            <a:off x="1833377" y="2273040"/>
            <a:ext cx="6386904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円/楕円 20"/>
          <p:cNvSpPr/>
          <p:nvPr/>
        </p:nvSpPr>
        <p:spPr>
          <a:xfrm>
            <a:off x="2004403" y="3997441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2" name="円/楕円 21"/>
          <p:cNvSpPr/>
          <p:nvPr/>
        </p:nvSpPr>
        <p:spPr>
          <a:xfrm>
            <a:off x="5456630" y="3997441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1943332" y="4554516"/>
            <a:ext cx="1780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Times"/>
                <a:cs typeface="Times"/>
              </a:rPr>
              <a:t>Observation time</a:t>
            </a:r>
            <a:endParaRPr kumimoji="1" lang="ja-JP" altLang="en-US" dirty="0">
              <a:latin typeface="Times"/>
              <a:cs typeface="Times"/>
            </a:endParaRPr>
          </a:p>
        </p:txBody>
      </p:sp>
      <p:graphicFrame>
        <p:nvGraphicFramePr>
          <p:cNvPr id="26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4611969"/>
              </p:ext>
            </p:extLst>
          </p:nvPr>
        </p:nvGraphicFramePr>
        <p:xfrm>
          <a:off x="1993273" y="4223006"/>
          <a:ext cx="195262" cy="293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1" name="数式" r:id="rId7" imgW="101600" imgH="152400" progId="Equation.3">
                  <p:embed/>
                </p:oleObj>
              </mc:Choice>
              <mc:Fallback>
                <p:oleObj name="数式" r:id="rId7" imgW="1016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93273" y="4223006"/>
                        <a:ext cx="195262" cy="293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1362680"/>
              </p:ext>
            </p:extLst>
          </p:nvPr>
        </p:nvGraphicFramePr>
        <p:xfrm>
          <a:off x="5103798" y="4223006"/>
          <a:ext cx="708025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2" name="数式" r:id="rId9" imgW="368300" imgH="177800" progId="Equation.3">
                  <p:embed/>
                </p:oleObj>
              </mc:Choice>
              <mc:Fallback>
                <p:oleObj name="数式" r:id="rId9" imgW="368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103798" y="4223006"/>
                        <a:ext cx="708025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円/楕円 27"/>
          <p:cNvSpPr/>
          <p:nvPr/>
        </p:nvSpPr>
        <p:spPr>
          <a:xfrm>
            <a:off x="4129940" y="2204303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30" name="直線矢印コネクタ 29"/>
          <p:cNvCxnSpPr>
            <a:endCxn id="28" idx="4"/>
          </p:cNvCxnSpPr>
          <p:nvPr/>
        </p:nvCxnSpPr>
        <p:spPr>
          <a:xfrm flipV="1">
            <a:off x="3764800" y="2341776"/>
            <a:ext cx="457206" cy="172440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円/楕円 32"/>
          <p:cNvSpPr/>
          <p:nvPr/>
        </p:nvSpPr>
        <p:spPr>
          <a:xfrm>
            <a:off x="4622540" y="2209283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34" name="直線矢印コネクタ 33"/>
          <p:cNvCxnSpPr>
            <a:endCxn id="33" idx="4"/>
          </p:cNvCxnSpPr>
          <p:nvPr/>
        </p:nvCxnSpPr>
        <p:spPr>
          <a:xfrm flipV="1">
            <a:off x="4501857" y="2346756"/>
            <a:ext cx="212749" cy="80584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円/楕円 35"/>
          <p:cNvSpPr/>
          <p:nvPr/>
        </p:nvSpPr>
        <p:spPr>
          <a:xfrm>
            <a:off x="5092442" y="2203203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37" name="円/楕円 36"/>
          <p:cNvSpPr/>
          <p:nvPr/>
        </p:nvSpPr>
        <p:spPr>
          <a:xfrm>
            <a:off x="2354623" y="3083860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38" name="直線矢印コネクタ 37"/>
          <p:cNvCxnSpPr>
            <a:endCxn id="37" idx="1"/>
          </p:cNvCxnSpPr>
          <p:nvPr/>
        </p:nvCxnSpPr>
        <p:spPr>
          <a:xfrm>
            <a:off x="2086493" y="2273040"/>
            <a:ext cx="295096" cy="83095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円/楕円 41"/>
          <p:cNvSpPr/>
          <p:nvPr/>
        </p:nvSpPr>
        <p:spPr>
          <a:xfrm>
            <a:off x="2727464" y="3077937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43" name="円/楕円 42"/>
          <p:cNvSpPr/>
          <p:nvPr/>
        </p:nvSpPr>
        <p:spPr>
          <a:xfrm>
            <a:off x="3152015" y="3083860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44" name="円/楕円 43"/>
          <p:cNvSpPr/>
          <p:nvPr/>
        </p:nvSpPr>
        <p:spPr>
          <a:xfrm>
            <a:off x="6079953" y="3092864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45" name="直線矢印コネクタ 44"/>
          <p:cNvCxnSpPr>
            <a:endCxn id="44" idx="1"/>
          </p:cNvCxnSpPr>
          <p:nvPr/>
        </p:nvCxnSpPr>
        <p:spPr>
          <a:xfrm>
            <a:off x="5811823" y="2282044"/>
            <a:ext cx="295096" cy="83095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円/楕円 45"/>
          <p:cNvSpPr/>
          <p:nvPr/>
        </p:nvSpPr>
        <p:spPr>
          <a:xfrm>
            <a:off x="6452794" y="3086941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47" name="円/楕円 46"/>
          <p:cNvSpPr/>
          <p:nvPr/>
        </p:nvSpPr>
        <p:spPr>
          <a:xfrm>
            <a:off x="6877345" y="3092864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48" name="円/楕円 47"/>
          <p:cNvSpPr/>
          <p:nvPr/>
        </p:nvSpPr>
        <p:spPr>
          <a:xfrm>
            <a:off x="7748621" y="2214250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49" name="直線矢印コネクタ 48"/>
          <p:cNvCxnSpPr>
            <a:endCxn id="48" idx="4"/>
          </p:cNvCxnSpPr>
          <p:nvPr/>
        </p:nvCxnSpPr>
        <p:spPr>
          <a:xfrm flipV="1">
            <a:off x="7383481" y="2351723"/>
            <a:ext cx="457206" cy="172440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円/楕円 49"/>
          <p:cNvSpPr/>
          <p:nvPr/>
        </p:nvSpPr>
        <p:spPr>
          <a:xfrm>
            <a:off x="8059781" y="2219230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51" name="直線矢印コネクタ 50"/>
          <p:cNvCxnSpPr>
            <a:endCxn id="50" idx="4"/>
          </p:cNvCxnSpPr>
          <p:nvPr/>
        </p:nvCxnSpPr>
        <p:spPr>
          <a:xfrm flipV="1">
            <a:off x="7939098" y="2356703"/>
            <a:ext cx="212749" cy="80584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6265144"/>
              </p:ext>
            </p:extLst>
          </p:nvPr>
        </p:nvGraphicFramePr>
        <p:xfrm>
          <a:off x="4586009" y="2638199"/>
          <a:ext cx="441325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3" name="数式" r:id="rId11" imgW="228600" imgH="228600" progId="Equation.3">
                  <p:embed/>
                </p:oleObj>
              </mc:Choice>
              <mc:Fallback>
                <p:oleObj name="数式" r:id="rId11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586009" y="2638199"/>
                        <a:ext cx="441325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4077591"/>
              </p:ext>
            </p:extLst>
          </p:nvPr>
        </p:nvGraphicFramePr>
        <p:xfrm>
          <a:off x="3874335" y="3597511"/>
          <a:ext cx="4397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4" name="数式" r:id="rId13" imgW="228600" imgH="228600" progId="Equation.3">
                  <p:embed/>
                </p:oleObj>
              </mc:Choice>
              <mc:Fallback>
                <p:oleObj name="数式" r:id="rId13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74335" y="3597511"/>
                        <a:ext cx="4397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862892"/>
              </p:ext>
            </p:extLst>
          </p:nvPr>
        </p:nvGraphicFramePr>
        <p:xfrm>
          <a:off x="7499361" y="3626441"/>
          <a:ext cx="4397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5" name="数式" r:id="rId14" imgW="228600" imgH="228600" progId="Equation.3">
                  <p:embed/>
                </p:oleObj>
              </mc:Choice>
              <mc:Fallback>
                <p:oleObj name="数式" r:id="rId14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99361" y="3626441"/>
                        <a:ext cx="4397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9160360"/>
              </p:ext>
            </p:extLst>
          </p:nvPr>
        </p:nvGraphicFramePr>
        <p:xfrm>
          <a:off x="5932493" y="2346325"/>
          <a:ext cx="760412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6" name="数式" r:id="rId15" imgW="393700" imgH="228600" progId="Equation.3">
                  <p:embed/>
                </p:oleObj>
              </mc:Choice>
              <mc:Fallback>
                <p:oleObj name="数式" r:id="rId15" imgW="39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932493" y="2346325"/>
                        <a:ext cx="760412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3342775"/>
              </p:ext>
            </p:extLst>
          </p:nvPr>
        </p:nvGraphicFramePr>
        <p:xfrm>
          <a:off x="577850" y="2089150"/>
          <a:ext cx="515938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7" name="数式" r:id="rId17" imgW="266700" imgH="190500" progId="Equation.3">
                  <p:embed/>
                </p:oleObj>
              </mc:Choice>
              <mc:Fallback>
                <p:oleObj name="数式" r:id="rId17" imgW="2667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77850" y="2089150"/>
                        <a:ext cx="515938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1891706"/>
              </p:ext>
            </p:extLst>
          </p:nvPr>
        </p:nvGraphicFramePr>
        <p:xfrm>
          <a:off x="2222555" y="2338744"/>
          <a:ext cx="760412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8" name="数式" r:id="rId19" imgW="393700" imgH="228600" progId="Equation.3">
                  <p:embed/>
                </p:oleObj>
              </mc:Choice>
              <mc:Fallback>
                <p:oleObj name="数式" r:id="rId19" imgW="39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222555" y="2338744"/>
                        <a:ext cx="760412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8" name="円/楕円 57"/>
          <p:cNvSpPr/>
          <p:nvPr/>
        </p:nvSpPr>
        <p:spPr>
          <a:xfrm>
            <a:off x="1642677" y="5204457"/>
            <a:ext cx="777948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60" name="円/楕円 59"/>
          <p:cNvSpPr/>
          <p:nvPr/>
        </p:nvSpPr>
        <p:spPr>
          <a:xfrm>
            <a:off x="399069" y="5195306"/>
            <a:ext cx="678269" cy="6188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62" name="直線矢印コネクタ 61"/>
          <p:cNvCxnSpPr>
            <a:stCxn id="58" idx="2"/>
            <a:endCxn id="67" idx="6"/>
          </p:cNvCxnSpPr>
          <p:nvPr/>
        </p:nvCxnSpPr>
        <p:spPr>
          <a:xfrm flipH="1" flipV="1">
            <a:off x="1480396" y="5504684"/>
            <a:ext cx="162281" cy="344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3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4566266"/>
              </p:ext>
            </p:extLst>
          </p:nvPr>
        </p:nvGraphicFramePr>
        <p:xfrm>
          <a:off x="537923" y="5304633"/>
          <a:ext cx="441325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9" name="数式" r:id="rId20" imgW="228600" imgH="190500" progId="Equation.3">
                  <p:embed/>
                </p:oleObj>
              </mc:Choice>
              <mc:Fallback>
                <p:oleObj name="数式" r:id="rId20" imgW="2286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7923" y="5304633"/>
                        <a:ext cx="441325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2678032"/>
              </p:ext>
            </p:extLst>
          </p:nvPr>
        </p:nvGraphicFramePr>
        <p:xfrm>
          <a:off x="1820338" y="5259331"/>
          <a:ext cx="4397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80" name="数式" r:id="rId21" imgW="228600" imgH="228600" progId="Equation.3">
                  <p:embed/>
                </p:oleObj>
              </mc:Choice>
              <mc:Fallback>
                <p:oleObj name="数式" r:id="rId21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20338" y="5259331"/>
                        <a:ext cx="4397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6" name="直線矢印コネクタ 65"/>
          <p:cNvCxnSpPr>
            <a:stCxn id="60" idx="6"/>
            <a:endCxn id="67" idx="2"/>
          </p:cNvCxnSpPr>
          <p:nvPr/>
        </p:nvCxnSpPr>
        <p:spPr>
          <a:xfrm flipV="1">
            <a:off x="1077338" y="5504684"/>
            <a:ext cx="132404" cy="3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円/楕円 66"/>
          <p:cNvSpPr/>
          <p:nvPr/>
        </p:nvSpPr>
        <p:spPr>
          <a:xfrm>
            <a:off x="1209742" y="5381219"/>
            <a:ext cx="270654" cy="246930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36578612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円/楕円 3"/>
          <p:cNvSpPr/>
          <p:nvPr/>
        </p:nvSpPr>
        <p:spPr>
          <a:xfrm>
            <a:off x="964709" y="4635686"/>
            <a:ext cx="777948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5" name="円/楕円 4"/>
          <p:cNvSpPr/>
          <p:nvPr/>
        </p:nvSpPr>
        <p:spPr>
          <a:xfrm>
            <a:off x="979248" y="2807082"/>
            <a:ext cx="678269" cy="6188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graphicFrame>
        <p:nvGraphicFramePr>
          <p:cNvPr id="6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7504544"/>
              </p:ext>
            </p:extLst>
          </p:nvPr>
        </p:nvGraphicFramePr>
        <p:xfrm>
          <a:off x="1118102" y="2916409"/>
          <a:ext cx="441325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74" name="数式" r:id="rId3" imgW="228600" imgH="190500" progId="Equation.3">
                  <p:embed/>
                </p:oleObj>
              </mc:Choice>
              <mc:Fallback>
                <p:oleObj name="数式" r:id="rId3" imgW="2286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8102" y="2916409"/>
                        <a:ext cx="441325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7212426"/>
              </p:ext>
            </p:extLst>
          </p:nvPr>
        </p:nvGraphicFramePr>
        <p:xfrm>
          <a:off x="1142370" y="4690560"/>
          <a:ext cx="4397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75" name="数式" r:id="rId5" imgW="228600" imgH="228600" progId="Equation.3">
                  <p:embed/>
                </p:oleObj>
              </mc:Choice>
              <mc:Fallback>
                <p:oleObj name="数式" r:id="rId5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42370" y="4690560"/>
                        <a:ext cx="4397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円/楕円 7"/>
          <p:cNvSpPr/>
          <p:nvPr/>
        </p:nvSpPr>
        <p:spPr>
          <a:xfrm>
            <a:off x="1167747" y="3924279"/>
            <a:ext cx="270654" cy="246930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746499" y="-28198"/>
            <a:ext cx="1858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Times"/>
                <a:cs typeface="Times"/>
              </a:rPr>
              <a:t>Computation time</a:t>
            </a:r>
            <a:endParaRPr kumimoji="1" lang="ja-JP" altLang="en-US" dirty="0">
              <a:latin typeface="Times"/>
              <a:cs typeface="Times"/>
            </a:endParaRPr>
          </a:p>
        </p:txBody>
      </p:sp>
      <p:sp>
        <p:nvSpPr>
          <p:cNvPr id="10" name="下矢印 9"/>
          <p:cNvSpPr/>
          <p:nvPr/>
        </p:nvSpPr>
        <p:spPr>
          <a:xfrm rot="16200000">
            <a:off x="4808457" y="-2830346"/>
            <a:ext cx="299875" cy="6386904"/>
          </a:xfrm>
          <a:prstGeom prst="downArrow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"/>
              <a:cs typeface="Times"/>
            </a:endParaRPr>
          </a:p>
        </p:txBody>
      </p:sp>
      <p:cxnSp>
        <p:nvCxnSpPr>
          <p:cNvPr id="11" name="直線矢印コネクタ 10"/>
          <p:cNvCxnSpPr/>
          <p:nvPr/>
        </p:nvCxnSpPr>
        <p:spPr>
          <a:xfrm>
            <a:off x="1833377" y="4939358"/>
            <a:ext cx="6386904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/>
          <p:nvPr/>
        </p:nvCxnSpPr>
        <p:spPr>
          <a:xfrm>
            <a:off x="1833377" y="3152597"/>
            <a:ext cx="6386904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/>
          <p:nvPr/>
        </p:nvCxnSpPr>
        <p:spPr>
          <a:xfrm>
            <a:off x="1857009" y="4066178"/>
            <a:ext cx="6386904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円/楕円 13"/>
          <p:cNvSpPr/>
          <p:nvPr/>
        </p:nvSpPr>
        <p:spPr>
          <a:xfrm>
            <a:off x="2004403" y="4870621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5" name="円/楕円 14"/>
          <p:cNvSpPr/>
          <p:nvPr/>
        </p:nvSpPr>
        <p:spPr>
          <a:xfrm>
            <a:off x="5456630" y="4870621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1943332" y="5427696"/>
            <a:ext cx="1780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Times"/>
                <a:cs typeface="Times"/>
              </a:rPr>
              <a:t>Observation time</a:t>
            </a:r>
            <a:endParaRPr kumimoji="1" lang="ja-JP" altLang="en-US" dirty="0">
              <a:latin typeface="Times"/>
              <a:cs typeface="Times"/>
            </a:endParaRPr>
          </a:p>
        </p:txBody>
      </p:sp>
      <p:graphicFrame>
        <p:nvGraphicFramePr>
          <p:cNvPr id="17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1441583"/>
              </p:ext>
            </p:extLst>
          </p:nvPr>
        </p:nvGraphicFramePr>
        <p:xfrm>
          <a:off x="1993273" y="5096186"/>
          <a:ext cx="195262" cy="293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76" name="数式" r:id="rId7" imgW="101600" imgH="152400" progId="Equation.3">
                  <p:embed/>
                </p:oleObj>
              </mc:Choice>
              <mc:Fallback>
                <p:oleObj name="数式" r:id="rId7" imgW="1016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93273" y="5096186"/>
                        <a:ext cx="195262" cy="293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247717"/>
              </p:ext>
            </p:extLst>
          </p:nvPr>
        </p:nvGraphicFramePr>
        <p:xfrm>
          <a:off x="5103798" y="5096186"/>
          <a:ext cx="708025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77" name="数式" r:id="rId9" imgW="368300" imgH="177800" progId="Equation.3">
                  <p:embed/>
                </p:oleObj>
              </mc:Choice>
              <mc:Fallback>
                <p:oleObj name="数式" r:id="rId9" imgW="368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103798" y="5096186"/>
                        <a:ext cx="708025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円/楕円 18"/>
          <p:cNvSpPr/>
          <p:nvPr/>
        </p:nvSpPr>
        <p:spPr>
          <a:xfrm>
            <a:off x="4153572" y="3997441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20" name="直線矢印コネクタ 19"/>
          <p:cNvCxnSpPr>
            <a:endCxn id="19" idx="4"/>
          </p:cNvCxnSpPr>
          <p:nvPr/>
        </p:nvCxnSpPr>
        <p:spPr>
          <a:xfrm flipV="1">
            <a:off x="4013189" y="4134914"/>
            <a:ext cx="232449" cy="8207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円/楕円 20"/>
          <p:cNvSpPr/>
          <p:nvPr/>
        </p:nvSpPr>
        <p:spPr>
          <a:xfrm>
            <a:off x="4646172" y="4002421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22" name="直線矢印コネクタ 21"/>
          <p:cNvCxnSpPr>
            <a:endCxn id="21" idx="1"/>
          </p:cNvCxnSpPr>
          <p:nvPr/>
        </p:nvCxnSpPr>
        <p:spPr>
          <a:xfrm>
            <a:off x="4358652" y="3152597"/>
            <a:ext cx="314486" cy="86995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円/楕円 22"/>
          <p:cNvSpPr/>
          <p:nvPr/>
        </p:nvSpPr>
        <p:spPr>
          <a:xfrm>
            <a:off x="5116074" y="3996341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4" name="円/楕円 23"/>
          <p:cNvSpPr/>
          <p:nvPr/>
        </p:nvSpPr>
        <p:spPr>
          <a:xfrm>
            <a:off x="2354623" y="3083860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25" name="直線矢印コネクタ 24"/>
          <p:cNvCxnSpPr>
            <a:endCxn id="24" idx="3"/>
          </p:cNvCxnSpPr>
          <p:nvPr/>
        </p:nvCxnSpPr>
        <p:spPr>
          <a:xfrm flipV="1">
            <a:off x="2004403" y="3201201"/>
            <a:ext cx="377186" cy="8649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円/楕円 25"/>
          <p:cNvSpPr/>
          <p:nvPr/>
        </p:nvSpPr>
        <p:spPr>
          <a:xfrm>
            <a:off x="2931584" y="3077937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7" name="円/楕円 26"/>
          <p:cNvSpPr/>
          <p:nvPr/>
        </p:nvSpPr>
        <p:spPr>
          <a:xfrm>
            <a:off x="3356135" y="3083860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28" name="円/楕円 27"/>
          <p:cNvSpPr/>
          <p:nvPr/>
        </p:nvSpPr>
        <p:spPr>
          <a:xfrm>
            <a:off x="6079953" y="3092864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29" name="直線矢印コネクタ 28"/>
          <p:cNvCxnSpPr>
            <a:endCxn id="28" idx="1"/>
          </p:cNvCxnSpPr>
          <p:nvPr/>
        </p:nvCxnSpPr>
        <p:spPr>
          <a:xfrm>
            <a:off x="5735341" y="2198640"/>
            <a:ext cx="371578" cy="91435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円/楕円 29"/>
          <p:cNvSpPr/>
          <p:nvPr/>
        </p:nvSpPr>
        <p:spPr>
          <a:xfrm>
            <a:off x="6452794" y="3086941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31" name="円/楕円 30"/>
          <p:cNvSpPr/>
          <p:nvPr/>
        </p:nvSpPr>
        <p:spPr>
          <a:xfrm>
            <a:off x="6877345" y="3092864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32" name="円/楕円 31"/>
          <p:cNvSpPr/>
          <p:nvPr/>
        </p:nvSpPr>
        <p:spPr>
          <a:xfrm>
            <a:off x="7772253" y="4007388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33" name="直線矢印コネクタ 32"/>
          <p:cNvCxnSpPr>
            <a:stCxn id="38" idx="2"/>
            <a:endCxn id="32" idx="4"/>
          </p:cNvCxnSpPr>
          <p:nvPr/>
        </p:nvCxnSpPr>
        <p:spPr>
          <a:xfrm flipV="1">
            <a:off x="7549129" y="4144861"/>
            <a:ext cx="315190" cy="79449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円/楕円 33"/>
          <p:cNvSpPr/>
          <p:nvPr/>
        </p:nvSpPr>
        <p:spPr>
          <a:xfrm>
            <a:off x="8083413" y="4012368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35" name="直線矢印コネクタ 34"/>
          <p:cNvCxnSpPr>
            <a:endCxn id="34" idx="0"/>
          </p:cNvCxnSpPr>
          <p:nvPr/>
        </p:nvCxnSpPr>
        <p:spPr>
          <a:xfrm>
            <a:off x="7956385" y="3112996"/>
            <a:ext cx="219094" cy="89937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6860222"/>
              </p:ext>
            </p:extLst>
          </p:nvPr>
        </p:nvGraphicFramePr>
        <p:xfrm>
          <a:off x="4517575" y="3206029"/>
          <a:ext cx="441325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78" name="数式" r:id="rId11" imgW="228600" imgH="228600" progId="Equation.3">
                  <p:embed/>
                </p:oleObj>
              </mc:Choice>
              <mc:Fallback>
                <p:oleObj name="数式" r:id="rId11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517575" y="3206029"/>
                        <a:ext cx="441325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9233347"/>
              </p:ext>
            </p:extLst>
          </p:nvPr>
        </p:nvGraphicFramePr>
        <p:xfrm>
          <a:off x="3658875" y="4470691"/>
          <a:ext cx="4397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79" name="数式" r:id="rId13" imgW="228600" imgH="228600" progId="Equation.3">
                  <p:embed/>
                </p:oleObj>
              </mc:Choice>
              <mc:Fallback>
                <p:oleObj name="数式" r:id="rId13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58875" y="4470691"/>
                        <a:ext cx="4397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4431225"/>
              </p:ext>
            </p:extLst>
          </p:nvPr>
        </p:nvGraphicFramePr>
        <p:xfrm>
          <a:off x="7329261" y="4499621"/>
          <a:ext cx="4397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80" name="数式" r:id="rId14" imgW="228600" imgH="228600" progId="Equation.3">
                  <p:embed/>
                </p:oleObj>
              </mc:Choice>
              <mc:Fallback>
                <p:oleObj name="数式" r:id="rId14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29261" y="4499621"/>
                        <a:ext cx="4397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3890034"/>
              </p:ext>
            </p:extLst>
          </p:nvPr>
        </p:nvGraphicFramePr>
        <p:xfrm>
          <a:off x="5956125" y="4139463"/>
          <a:ext cx="760412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81" name="数式" r:id="rId15" imgW="393700" imgH="228600" progId="Equation.3">
                  <p:embed/>
                </p:oleObj>
              </mc:Choice>
              <mc:Fallback>
                <p:oleObj name="数式" r:id="rId15" imgW="39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956125" y="4139463"/>
                        <a:ext cx="760412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2039876"/>
              </p:ext>
            </p:extLst>
          </p:nvPr>
        </p:nvGraphicFramePr>
        <p:xfrm>
          <a:off x="601482" y="3882288"/>
          <a:ext cx="515938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82" name="数式" r:id="rId17" imgW="266700" imgH="190500" progId="Equation.3">
                  <p:embed/>
                </p:oleObj>
              </mc:Choice>
              <mc:Fallback>
                <p:oleObj name="数式" r:id="rId17" imgW="2667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01482" y="3882288"/>
                        <a:ext cx="515938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3055656"/>
              </p:ext>
            </p:extLst>
          </p:nvPr>
        </p:nvGraphicFramePr>
        <p:xfrm>
          <a:off x="2246187" y="4131882"/>
          <a:ext cx="760412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83" name="数式" r:id="rId19" imgW="393700" imgH="228600" progId="Equation.3">
                  <p:embed/>
                </p:oleObj>
              </mc:Choice>
              <mc:Fallback>
                <p:oleObj name="数式" r:id="rId19" imgW="39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246187" y="4131882"/>
                        <a:ext cx="760412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円/楕円 41"/>
          <p:cNvSpPr/>
          <p:nvPr/>
        </p:nvSpPr>
        <p:spPr>
          <a:xfrm>
            <a:off x="5117943" y="5941571"/>
            <a:ext cx="777948" cy="607344"/>
          </a:xfrm>
          <a:prstGeom prst="ellipse">
            <a:avLst/>
          </a:prstGeom>
          <a:solidFill>
            <a:schemeClr val="bg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43" name="円/楕円 42"/>
          <p:cNvSpPr/>
          <p:nvPr/>
        </p:nvSpPr>
        <p:spPr>
          <a:xfrm>
            <a:off x="3874335" y="5932420"/>
            <a:ext cx="678269" cy="6188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44" name="直線矢印コネクタ 43"/>
          <p:cNvCxnSpPr>
            <a:stCxn id="42" idx="2"/>
            <a:endCxn id="48" idx="6"/>
          </p:cNvCxnSpPr>
          <p:nvPr/>
        </p:nvCxnSpPr>
        <p:spPr>
          <a:xfrm flipH="1" flipV="1">
            <a:off x="4955662" y="6241798"/>
            <a:ext cx="162281" cy="344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5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4940421"/>
              </p:ext>
            </p:extLst>
          </p:nvPr>
        </p:nvGraphicFramePr>
        <p:xfrm>
          <a:off x="4013189" y="6041747"/>
          <a:ext cx="441325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84" name="数式" r:id="rId20" imgW="228600" imgH="190500" progId="Equation.3">
                  <p:embed/>
                </p:oleObj>
              </mc:Choice>
              <mc:Fallback>
                <p:oleObj name="数式" r:id="rId20" imgW="2286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13189" y="6041747"/>
                        <a:ext cx="441325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4595668"/>
              </p:ext>
            </p:extLst>
          </p:nvPr>
        </p:nvGraphicFramePr>
        <p:xfrm>
          <a:off x="5295604" y="5996445"/>
          <a:ext cx="439737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85" name="数式" r:id="rId21" imgW="228600" imgH="228600" progId="Equation.3">
                  <p:embed/>
                </p:oleObj>
              </mc:Choice>
              <mc:Fallback>
                <p:oleObj name="数式" r:id="rId21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295604" y="5996445"/>
                        <a:ext cx="439737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7" name="直線矢印コネクタ 46"/>
          <p:cNvCxnSpPr>
            <a:stCxn id="43" idx="6"/>
            <a:endCxn id="48" idx="2"/>
          </p:cNvCxnSpPr>
          <p:nvPr/>
        </p:nvCxnSpPr>
        <p:spPr>
          <a:xfrm flipV="1">
            <a:off x="4552604" y="6241798"/>
            <a:ext cx="132404" cy="3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円/楕円 47"/>
          <p:cNvSpPr/>
          <p:nvPr/>
        </p:nvSpPr>
        <p:spPr>
          <a:xfrm>
            <a:off x="4685008" y="6118333"/>
            <a:ext cx="270654" cy="246930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49" name="円/楕円 48"/>
          <p:cNvSpPr/>
          <p:nvPr/>
        </p:nvSpPr>
        <p:spPr>
          <a:xfrm>
            <a:off x="2623450" y="5932297"/>
            <a:ext cx="678269" cy="6188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50" name="直線矢印コネクタ 49"/>
          <p:cNvCxnSpPr>
            <a:endCxn id="53" idx="6"/>
          </p:cNvCxnSpPr>
          <p:nvPr/>
        </p:nvCxnSpPr>
        <p:spPr>
          <a:xfrm flipH="1" flipV="1">
            <a:off x="3704777" y="6241675"/>
            <a:ext cx="162281" cy="344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1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740081"/>
              </p:ext>
            </p:extLst>
          </p:nvPr>
        </p:nvGraphicFramePr>
        <p:xfrm>
          <a:off x="2738438" y="6042025"/>
          <a:ext cx="490537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86" name="数式" r:id="rId22" imgW="254000" imgH="190500" progId="Equation.3">
                  <p:embed/>
                </p:oleObj>
              </mc:Choice>
              <mc:Fallback>
                <p:oleObj name="数式" r:id="rId22" imgW="254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738438" y="6042025"/>
                        <a:ext cx="490537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2" name="直線矢印コネクタ 51"/>
          <p:cNvCxnSpPr>
            <a:stCxn id="49" idx="6"/>
            <a:endCxn id="53" idx="2"/>
          </p:cNvCxnSpPr>
          <p:nvPr/>
        </p:nvCxnSpPr>
        <p:spPr>
          <a:xfrm flipV="1">
            <a:off x="3301719" y="6241675"/>
            <a:ext cx="132404" cy="3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円/楕円 52"/>
          <p:cNvSpPr/>
          <p:nvPr/>
        </p:nvSpPr>
        <p:spPr>
          <a:xfrm>
            <a:off x="3434123" y="6118210"/>
            <a:ext cx="270654" cy="246930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54" name="円/楕円 53"/>
          <p:cNvSpPr/>
          <p:nvPr/>
        </p:nvSpPr>
        <p:spPr>
          <a:xfrm>
            <a:off x="1000196" y="939544"/>
            <a:ext cx="678269" cy="6188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graphicFrame>
        <p:nvGraphicFramePr>
          <p:cNvPr id="55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01745"/>
              </p:ext>
            </p:extLst>
          </p:nvPr>
        </p:nvGraphicFramePr>
        <p:xfrm>
          <a:off x="1116013" y="1049338"/>
          <a:ext cx="490537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87" name="数式" r:id="rId24" imgW="254000" imgH="190500" progId="Equation.3">
                  <p:embed/>
                </p:oleObj>
              </mc:Choice>
              <mc:Fallback>
                <p:oleObj name="数式" r:id="rId24" imgW="254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116013" y="1049338"/>
                        <a:ext cx="490537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" name="円/楕円 55"/>
          <p:cNvSpPr/>
          <p:nvPr/>
        </p:nvSpPr>
        <p:spPr>
          <a:xfrm>
            <a:off x="1188695" y="2056741"/>
            <a:ext cx="270654" cy="246930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57" name="直線矢印コネクタ 56"/>
          <p:cNvCxnSpPr/>
          <p:nvPr/>
        </p:nvCxnSpPr>
        <p:spPr>
          <a:xfrm>
            <a:off x="1854325" y="1285059"/>
            <a:ext cx="6386904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/>
          <p:cNvCxnSpPr/>
          <p:nvPr/>
        </p:nvCxnSpPr>
        <p:spPr>
          <a:xfrm>
            <a:off x="1877957" y="2198640"/>
            <a:ext cx="6386904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円/楕円 58"/>
          <p:cNvSpPr/>
          <p:nvPr/>
        </p:nvSpPr>
        <p:spPr>
          <a:xfrm>
            <a:off x="4174520" y="2129903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60" name="円/楕円 59"/>
          <p:cNvSpPr/>
          <p:nvPr/>
        </p:nvSpPr>
        <p:spPr>
          <a:xfrm>
            <a:off x="4667120" y="2134883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61" name="円/楕円 60"/>
          <p:cNvSpPr/>
          <p:nvPr/>
        </p:nvSpPr>
        <p:spPr>
          <a:xfrm>
            <a:off x="5137022" y="2128803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62" name="円/楕円 61"/>
          <p:cNvSpPr/>
          <p:nvPr/>
        </p:nvSpPr>
        <p:spPr>
          <a:xfrm>
            <a:off x="2375571" y="1216322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63" name="直線矢印コネクタ 62"/>
          <p:cNvCxnSpPr>
            <a:endCxn id="62" idx="3"/>
          </p:cNvCxnSpPr>
          <p:nvPr/>
        </p:nvCxnSpPr>
        <p:spPr>
          <a:xfrm flipV="1">
            <a:off x="2004403" y="1333663"/>
            <a:ext cx="398134" cy="8649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円/楕円 63"/>
          <p:cNvSpPr/>
          <p:nvPr/>
        </p:nvSpPr>
        <p:spPr>
          <a:xfrm>
            <a:off x="2748412" y="1210399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65" name="円/楕円 64"/>
          <p:cNvSpPr/>
          <p:nvPr/>
        </p:nvSpPr>
        <p:spPr>
          <a:xfrm>
            <a:off x="3172963" y="1216322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66" name="円/楕円 65"/>
          <p:cNvSpPr/>
          <p:nvPr/>
        </p:nvSpPr>
        <p:spPr>
          <a:xfrm>
            <a:off x="6100901" y="1225326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67" name="直線矢印コネクタ 66"/>
          <p:cNvCxnSpPr>
            <a:endCxn id="66" idx="1"/>
          </p:cNvCxnSpPr>
          <p:nvPr/>
        </p:nvCxnSpPr>
        <p:spPr>
          <a:xfrm flipV="1">
            <a:off x="5832771" y="1245458"/>
            <a:ext cx="295096" cy="95318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円/楕円 67"/>
          <p:cNvSpPr/>
          <p:nvPr/>
        </p:nvSpPr>
        <p:spPr>
          <a:xfrm>
            <a:off x="6473742" y="1219403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69" name="円/楕円 68"/>
          <p:cNvSpPr/>
          <p:nvPr/>
        </p:nvSpPr>
        <p:spPr>
          <a:xfrm>
            <a:off x="6898293" y="1225326"/>
            <a:ext cx="184132" cy="1374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70" name="円/楕円 69"/>
          <p:cNvSpPr/>
          <p:nvPr/>
        </p:nvSpPr>
        <p:spPr>
          <a:xfrm>
            <a:off x="7793201" y="2139850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sp>
        <p:nvSpPr>
          <p:cNvPr id="71" name="円/楕円 70"/>
          <p:cNvSpPr/>
          <p:nvPr/>
        </p:nvSpPr>
        <p:spPr>
          <a:xfrm>
            <a:off x="8104361" y="2144830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graphicFrame>
        <p:nvGraphicFramePr>
          <p:cNvPr id="72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6586665"/>
              </p:ext>
            </p:extLst>
          </p:nvPr>
        </p:nvGraphicFramePr>
        <p:xfrm>
          <a:off x="4606957" y="770661"/>
          <a:ext cx="441325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88" name="数式" r:id="rId26" imgW="228600" imgH="228600" progId="Equation.3">
                  <p:embed/>
                </p:oleObj>
              </mc:Choice>
              <mc:Fallback>
                <p:oleObj name="数式" r:id="rId26" imgW="228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606957" y="770661"/>
                        <a:ext cx="441325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7602041"/>
              </p:ext>
            </p:extLst>
          </p:nvPr>
        </p:nvGraphicFramePr>
        <p:xfrm>
          <a:off x="5977073" y="2271925"/>
          <a:ext cx="760412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89" name="数式" r:id="rId27" imgW="393700" imgH="228600" progId="Equation.3">
                  <p:embed/>
                </p:oleObj>
              </mc:Choice>
              <mc:Fallback>
                <p:oleObj name="数式" r:id="rId27" imgW="39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977073" y="2271925"/>
                        <a:ext cx="760412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4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1514517"/>
              </p:ext>
            </p:extLst>
          </p:nvPr>
        </p:nvGraphicFramePr>
        <p:xfrm>
          <a:off x="622430" y="2014750"/>
          <a:ext cx="515938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90" name="数式" r:id="rId28" imgW="266700" imgH="190500" progId="Equation.3">
                  <p:embed/>
                </p:oleObj>
              </mc:Choice>
              <mc:Fallback>
                <p:oleObj name="数式" r:id="rId28" imgW="2667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22430" y="2014750"/>
                        <a:ext cx="515938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" name="コンテンツ プレースホルダー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2998878"/>
              </p:ext>
            </p:extLst>
          </p:nvPr>
        </p:nvGraphicFramePr>
        <p:xfrm>
          <a:off x="2275420" y="3425898"/>
          <a:ext cx="760412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91" name="数式" r:id="rId29" imgW="393700" imgH="228600" progId="Equation.3">
                  <p:embed/>
                </p:oleObj>
              </mc:Choice>
              <mc:Fallback>
                <p:oleObj name="数式" r:id="rId29" imgW="39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275420" y="3425898"/>
                        <a:ext cx="760412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" name="円/楕円 82"/>
          <p:cNvSpPr/>
          <p:nvPr/>
        </p:nvSpPr>
        <p:spPr>
          <a:xfrm>
            <a:off x="2646372" y="3083860"/>
            <a:ext cx="184132" cy="137473"/>
          </a:xfrm>
          <a:prstGeom prst="ellipse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  <a:latin typeface="Times"/>
              <a:cs typeface="Times"/>
            </a:endParaRPr>
          </a:p>
        </p:txBody>
      </p:sp>
      <p:cxnSp>
        <p:nvCxnSpPr>
          <p:cNvPr id="84" name="直線矢印コネクタ 83"/>
          <p:cNvCxnSpPr>
            <a:endCxn id="83" idx="1"/>
          </p:cNvCxnSpPr>
          <p:nvPr/>
        </p:nvCxnSpPr>
        <p:spPr>
          <a:xfrm>
            <a:off x="2354623" y="2198640"/>
            <a:ext cx="318715" cy="90535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/>
          <p:cNvCxnSpPr>
            <a:endCxn id="59" idx="0"/>
          </p:cNvCxnSpPr>
          <p:nvPr/>
        </p:nvCxnSpPr>
        <p:spPr>
          <a:xfrm>
            <a:off x="3874335" y="1245458"/>
            <a:ext cx="392251" cy="88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直線矢印コネクタ 90"/>
          <p:cNvCxnSpPr>
            <a:endCxn id="60" idx="3"/>
          </p:cNvCxnSpPr>
          <p:nvPr/>
        </p:nvCxnSpPr>
        <p:spPr>
          <a:xfrm flipV="1">
            <a:off x="4454514" y="2252224"/>
            <a:ext cx="239572" cy="90037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6613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Multiple sensors</a:t>
            </a:r>
            <a:endParaRPr kumimoji="1" lang="ja-JP" altLang="en-US" b="1" dirty="0"/>
          </a:p>
        </p:txBody>
      </p:sp>
      <p:graphicFrame>
        <p:nvGraphicFramePr>
          <p:cNvPr id="4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5568610"/>
              </p:ext>
            </p:extLst>
          </p:nvPr>
        </p:nvGraphicFramePr>
        <p:xfrm>
          <a:off x="2690813" y="1543500"/>
          <a:ext cx="3776662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60" name="数式" r:id="rId3" imgW="1320800" imgH="203200" progId="Equation.3">
                  <p:embed/>
                </p:oleObj>
              </mc:Choice>
              <mc:Fallback>
                <p:oleObj name="数式" r:id="rId3" imgW="1320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90813" y="1543500"/>
                        <a:ext cx="3776662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2730931"/>
              </p:ext>
            </p:extLst>
          </p:nvPr>
        </p:nvGraphicFramePr>
        <p:xfrm>
          <a:off x="1857375" y="2131325"/>
          <a:ext cx="5591175" cy="2319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61" name="数式" r:id="rId5" imgW="1955800" imgH="812800" progId="Equation.3">
                  <p:embed/>
                </p:oleObj>
              </mc:Choice>
              <mc:Fallback>
                <p:oleObj name="数式" r:id="rId5" imgW="1955800" imgH="812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57375" y="2131325"/>
                        <a:ext cx="5591175" cy="2319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台形 5"/>
          <p:cNvSpPr/>
          <p:nvPr/>
        </p:nvSpPr>
        <p:spPr>
          <a:xfrm>
            <a:off x="4309063" y="5205154"/>
            <a:ext cx="3674042" cy="1315466"/>
          </a:xfrm>
          <a:prstGeom prst="trapezoid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3" name="図形グループ 12"/>
          <p:cNvGrpSpPr/>
          <p:nvPr/>
        </p:nvGrpSpPr>
        <p:grpSpPr>
          <a:xfrm>
            <a:off x="4683265" y="5304037"/>
            <a:ext cx="2916857" cy="192784"/>
            <a:chOff x="4683265" y="4861777"/>
            <a:chExt cx="2916857" cy="192784"/>
          </a:xfrm>
        </p:grpSpPr>
        <p:sp>
          <p:nvSpPr>
            <p:cNvPr id="7" name="円/楕円 6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円/楕円 7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円/楕円 8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円/楕円 9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円/楕円 10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円/楕円 11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4" name="図形グループ 13"/>
          <p:cNvGrpSpPr/>
          <p:nvPr/>
        </p:nvGrpSpPr>
        <p:grpSpPr>
          <a:xfrm>
            <a:off x="4459249" y="6169074"/>
            <a:ext cx="3376441" cy="194582"/>
            <a:chOff x="4683265" y="4861777"/>
            <a:chExt cx="2916857" cy="192784"/>
          </a:xfrm>
        </p:grpSpPr>
        <p:sp>
          <p:nvSpPr>
            <p:cNvPr id="15" name="円/楕円 14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円/楕円 15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円/楕円 16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円/楕円 17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/楕円 18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円/楕円 19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1" name="図形グループ 20"/>
          <p:cNvGrpSpPr/>
          <p:nvPr/>
        </p:nvGrpSpPr>
        <p:grpSpPr>
          <a:xfrm>
            <a:off x="4586766" y="5717262"/>
            <a:ext cx="3112847" cy="192784"/>
            <a:chOff x="4683265" y="4861777"/>
            <a:chExt cx="2916857" cy="192784"/>
          </a:xfrm>
        </p:grpSpPr>
        <p:sp>
          <p:nvSpPr>
            <p:cNvPr id="22" name="円/楕円 21"/>
            <p:cNvSpPr/>
            <p:nvPr/>
          </p:nvSpPr>
          <p:spPr>
            <a:xfrm>
              <a:off x="468326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円/楕円 22"/>
            <p:cNvSpPr/>
            <p:nvPr/>
          </p:nvSpPr>
          <p:spPr>
            <a:xfrm>
              <a:off x="520767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円/楕円 23"/>
            <p:cNvSpPr/>
            <p:nvPr/>
          </p:nvSpPr>
          <p:spPr>
            <a:xfrm>
              <a:off x="573207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/楕円 24"/>
            <p:cNvSpPr/>
            <p:nvPr/>
          </p:nvSpPr>
          <p:spPr>
            <a:xfrm>
              <a:off x="6256480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円/楕円 25"/>
            <p:cNvSpPr/>
            <p:nvPr/>
          </p:nvSpPr>
          <p:spPr>
            <a:xfrm>
              <a:off x="6780885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/>
            <p:cNvSpPr/>
            <p:nvPr/>
          </p:nvSpPr>
          <p:spPr>
            <a:xfrm>
              <a:off x="7305291" y="4861777"/>
              <a:ext cx="294831" cy="192784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29" name="図 28" descr="猫　イラスト_-_Google_検索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858" y="4741651"/>
            <a:ext cx="1093233" cy="961084"/>
          </a:xfrm>
          <a:prstGeom prst="rect">
            <a:avLst/>
          </a:prstGeom>
        </p:spPr>
      </p:pic>
      <p:graphicFrame>
        <p:nvGraphicFramePr>
          <p:cNvPr id="30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8875961"/>
              </p:ext>
            </p:extLst>
          </p:nvPr>
        </p:nvGraphicFramePr>
        <p:xfrm>
          <a:off x="4147607" y="4903301"/>
          <a:ext cx="471487" cy="58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62" name="数式" r:id="rId8" imgW="165100" imgH="203200" progId="Equation.3">
                  <p:embed/>
                </p:oleObj>
              </mc:Choice>
              <mc:Fallback>
                <p:oleObj name="数式" r:id="rId8" imgW="165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47607" y="4903301"/>
                        <a:ext cx="471487" cy="58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2060520"/>
              </p:ext>
            </p:extLst>
          </p:nvPr>
        </p:nvGraphicFramePr>
        <p:xfrm>
          <a:off x="3970338" y="5357813"/>
          <a:ext cx="508000" cy="58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63" name="数式" r:id="rId10" imgW="177800" imgH="203200" progId="Equation.3">
                  <p:embed/>
                </p:oleObj>
              </mc:Choice>
              <mc:Fallback>
                <p:oleObj name="数式" r:id="rId10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970338" y="5357813"/>
                        <a:ext cx="508000" cy="58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2753528"/>
              </p:ext>
            </p:extLst>
          </p:nvPr>
        </p:nvGraphicFramePr>
        <p:xfrm>
          <a:off x="6551311" y="4560676"/>
          <a:ext cx="363537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64" name="数式" r:id="rId12" imgW="127000" imgH="127000" progId="Equation.3">
                  <p:embed/>
                </p:oleObj>
              </mc:Choice>
              <mc:Fallback>
                <p:oleObj name="数式" r:id="rId12" imgW="127000" imgH="127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551311" y="4560676"/>
                        <a:ext cx="363537" cy="36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4205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Multiple objects</a:t>
            </a:r>
            <a:endParaRPr kumimoji="1" lang="ja-JP" altLang="en-US" b="1" dirty="0"/>
          </a:p>
        </p:txBody>
      </p:sp>
      <p:graphicFrame>
        <p:nvGraphicFramePr>
          <p:cNvPr id="5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023362"/>
              </p:ext>
            </p:extLst>
          </p:nvPr>
        </p:nvGraphicFramePr>
        <p:xfrm>
          <a:off x="822325" y="2244725"/>
          <a:ext cx="7662863" cy="2319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88" name="数式" r:id="rId3" imgW="2679700" imgH="812800" progId="Equation.3">
                  <p:embed/>
                </p:oleObj>
              </mc:Choice>
              <mc:Fallback>
                <p:oleObj name="数式" r:id="rId3" imgW="2679700" imgH="812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2325" y="2244725"/>
                        <a:ext cx="7662863" cy="2319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台形 5"/>
          <p:cNvSpPr/>
          <p:nvPr/>
        </p:nvSpPr>
        <p:spPr>
          <a:xfrm>
            <a:off x="4309063" y="5205154"/>
            <a:ext cx="3674042" cy="1315466"/>
          </a:xfrm>
          <a:prstGeom prst="trapezoid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9" name="図 28" descr="猫　イラスト_-_Google_検索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098" y="4741651"/>
            <a:ext cx="1093233" cy="961084"/>
          </a:xfrm>
          <a:prstGeom prst="rect">
            <a:avLst/>
          </a:prstGeom>
        </p:spPr>
      </p:pic>
      <p:graphicFrame>
        <p:nvGraphicFramePr>
          <p:cNvPr id="32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1835458"/>
              </p:ext>
            </p:extLst>
          </p:nvPr>
        </p:nvGraphicFramePr>
        <p:xfrm>
          <a:off x="5216263" y="4395100"/>
          <a:ext cx="47307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89" name="数式" r:id="rId6" imgW="165100" imgH="203200" progId="Equation.3">
                  <p:embed/>
                </p:oleObj>
              </mc:Choice>
              <mc:Fallback>
                <p:oleObj name="数式" r:id="rId6" imgW="165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16263" y="4395100"/>
                        <a:ext cx="47307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580435"/>
              </p:ext>
            </p:extLst>
          </p:nvPr>
        </p:nvGraphicFramePr>
        <p:xfrm>
          <a:off x="1787899" y="1406176"/>
          <a:ext cx="5594350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90" name="数式" r:id="rId8" imgW="1955800" imgH="203200" progId="Equation.3">
                  <p:embed/>
                </p:oleObj>
              </mc:Choice>
              <mc:Fallback>
                <p:oleObj name="数式" r:id="rId8" imgW="1955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787899" y="1406176"/>
                        <a:ext cx="5594350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4" name="図 33" descr="猫　イラスト_-_Google_検索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5883" flipH="1">
            <a:off x="4678482" y="5302311"/>
            <a:ext cx="1205665" cy="1036584"/>
          </a:xfrm>
          <a:prstGeom prst="rect">
            <a:avLst/>
          </a:prstGeom>
        </p:spPr>
      </p:pic>
      <p:graphicFrame>
        <p:nvGraphicFramePr>
          <p:cNvPr id="35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8364425"/>
              </p:ext>
            </p:extLst>
          </p:nvPr>
        </p:nvGraphicFramePr>
        <p:xfrm>
          <a:off x="4356762" y="4974537"/>
          <a:ext cx="509587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91" name="数式" r:id="rId10" imgW="177800" imgH="203200" progId="Equation.3">
                  <p:embed/>
                </p:oleObj>
              </mc:Choice>
              <mc:Fallback>
                <p:oleObj name="数式" r:id="rId10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356762" y="4974537"/>
                        <a:ext cx="509587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6" name="図 35" descr="猫　イラスト_-_Google_検索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6098" flipH="1">
            <a:off x="4943726" y="4651626"/>
            <a:ext cx="1044023" cy="897610"/>
          </a:xfrm>
          <a:prstGeom prst="rect">
            <a:avLst/>
          </a:prstGeom>
        </p:spPr>
      </p:pic>
      <p:graphicFrame>
        <p:nvGraphicFramePr>
          <p:cNvPr id="37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853361"/>
              </p:ext>
            </p:extLst>
          </p:nvPr>
        </p:nvGraphicFramePr>
        <p:xfrm>
          <a:off x="7167563" y="4433888"/>
          <a:ext cx="509587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92" name="数式" r:id="rId12" imgW="177800" imgH="215900" progId="Equation.3">
                  <p:embed/>
                </p:oleObj>
              </mc:Choice>
              <mc:Fallback>
                <p:oleObj name="数式" r:id="rId12" imgW="177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67563" y="4433888"/>
                        <a:ext cx="509587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9" name="図形グループ 38"/>
          <p:cNvGrpSpPr/>
          <p:nvPr/>
        </p:nvGrpSpPr>
        <p:grpSpPr>
          <a:xfrm>
            <a:off x="7382249" y="5265827"/>
            <a:ext cx="1621573" cy="918546"/>
            <a:chOff x="7200659" y="4411348"/>
            <a:chExt cx="1621573" cy="918546"/>
          </a:xfrm>
        </p:grpSpPr>
        <p:cxnSp>
          <p:nvCxnSpPr>
            <p:cNvPr id="40" name="直線コネクタ 39"/>
            <p:cNvCxnSpPr/>
            <p:nvPr/>
          </p:nvCxnSpPr>
          <p:spPr>
            <a:xfrm>
              <a:off x="7552193" y="4411348"/>
              <a:ext cx="1270039" cy="45457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円/楕円 40"/>
            <p:cNvSpPr/>
            <p:nvPr/>
          </p:nvSpPr>
          <p:spPr>
            <a:xfrm>
              <a:off x="7200659" y="5125780"/>
              <a:ext cx="204114" cy="20411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フリーフォーム 41"/>
            <p:cNvSpPr/>
            <p:nvPr/>
          </p:nvSpPr>
          <p:spPr>
            <a:xfrm>
              <a:off x="7306557" y="4434028"/>
              <a:ext cx="319460" cy="771136"/>
            </a:xfrm>
            <a:custGeom>
              <a:avLst/>
              <a:gdLst>
                <a:gd name="connsiteX0" fmla="*/ 268315 w 319460"/>
                <a:gd name="connsiteY0" fmla="*/ 0 h 771136"/>
                <a:gd name="connsiteX1" fmla="*/ 302334 w 319460"/>
                <a:gd name="connsiteY1" fmla="*/ 374228 h 771136"/>
                <a:gd name="connsiteX2" fmla="*/ 30183 w 319460"/>
                <a:gd name="connsiteY2" fmla="*/ 601032 h 771136"/>
                <a:gd name="connsiteX3" fmla="*/ 18843 w 319460"/>
                <a:gd name="connsiteY3" fmla="*/ 771136 h 77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460" h="771136">
                  <a:moveTo>
                    <a:pt x="268315" y="0"/>
                  </a:moveTo>
                  <a:cubicBezTo>
                    <a:pt x="305169" y="137028"/>
                    <a:pt x="342023" y="274056"/>
                    <a:pt x="302334" y="374228"/>
                  </a:cubicBezTo>
                  <a:cubicBezTo>
                    <a:pt x="262645" y="474400"/>
                    <a:pt x="77431" y="534881"/>
                    <a:pt x="30183" y="601032"/>
                  </a:cubicBezTo>
                  <a:cubicBezTo>
                    <a:pt x="-17066" y="667183"/>
                    <a:pt x="888" y="719159"/>
                    <a:pt x="18843" y="771136"/>
                  </a:cubicBezTo>
                </a:path>
              </a:pathLst>
            </a:custGeom>
            <a:ln w="63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aphicFrame>
        <p:nvGraphicFramePr>
          <p:cNvPr id="43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2056897"/>
              </p:ext>
            </p:extLst>
          </p:nvPr>
        </p:nvGraphicFramePr>
        <p:xfrm>
          <a:off x="7766200" y="5720405"/>
          <a:ext cx="400050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93" name="数式" r:id="rId14" imgW="139700" imgH="139700" progId="Equation.3">
                  <p:embed/>
                </p:oleObj>
              </mc:Choice>
              <mc:Fallback>
                <p:oleObj name="数式" r:id="rId14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766200" y="5720405"/>
                        <a:ext cx="400050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0929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 smtClean="0"/>
              <a:t>Factorization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4278328"/>
              </p:ext>
            </p:extLst>
          </p:nvPr>
        </p:nvGraphicFramePr>
        <p:xfrm>
          <a:off x="2563813" y="2244725"/>
          <a:ext cx="4176712" cy="2319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6" name="数式" r:id="rId3" imgW="1460500" imgH="812800" progId="Equation.3">
                  <p:embed/>
                </p:oleObj>
              </mc:Choice>
              <mc:Fallback>
                <p:oleObj name="数式" r:id="rId3" imgW="1460500" imgH="812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63813" y="2244725"/>
                        <a:ext cx="4176712" cy="2319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台形 4"/>
          <p:cNvSpPr/>
          <p:nvPr/>
        </p:nvSpPr>
        <p:spPr>
          <a:xfrm>
            <a:off x="4309063" y="5205154"/>
            <a:ext cx="3674042" cy="1315466"/>
          </a:xfrm>
          <a:prstGeom prst="trapezoid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 descr="猫　イラスト_-_Google_検索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098" y="4741651"/>
            <a:ext cx="1093233" cy="961084"/>
          </a:xfrm>
          <a:prstGeom prst="rect">
            <a:avLst/>
          </a:prstGeom>
        </p:spPr>
      </p:pic>
      <p:graphicFrame>
        <p:nvGraphicFramePr>
          <p:cNvPr id="7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9473994"/>
              </p:ext>
            </p:extLst>
          </p:nvPr>
        </p:nvGraphicFramePr>
        <p:xfrm>
          <a:off x="5216263" y="4395100"/>
          <a:ext cx="47307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7" name="数式" r:id="rId6" imgW="165100" imgH="203200" progId="Equation.3">
                  <p:embed/>
                </p:oleObj>
              </mc:Choice>
              <mc:Fallback>
                <p:oleObj name="数式" r:id="rId6" imgW="165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16263" y="4395100"/>
                        <a:ext cx="47307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1070604"/>
              </p:ext>
            </p:extLst>
          </p:nvPr>
        </p:nvGraphicFramePr>
        <p:xfrm>
          <a:off x="1787899" y="1406176"/>
          <a:ext cx="5594350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8" name="数式" r:id="rId8" imgW="1955800" imgH="203200" progId="Equation.3">
                  <p:embed/>
                </p:oleObj>
              </mc:Choice>
              <mc:Fallback>
                <p:oleObj name="数式" r:id="rId8" imgW="1955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787899" y="1406176"/>
                        <a:ext cx="5594350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図 8" descr="猫　イラスト_-_Google_検索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5883" flipH="1">
            <a:off x="4678482" y="5302311"/>
            <a:ext cx="1205665" cy="1036584"/>
          </a:xfrm>
          <a:prstGeom prst="rect">
            <a:avLst/>
          </a:prstGeom>
        </p:spPr>
      </p:pic>
      <p:graphicFrame>
        <p:nvGraphicFramePr>
          <p:cNvPr id="10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154251"/>
              </p:ext>
            </p:extLst>
          </p:nvPr>
        </p:nvGraphicFramePr>
        <p:xfrm>
          <a:off x="4356762" y="4974537"/>
          <a:ext cx="509587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9" name="数式" r:id="rId10" imgW="177800" imgH="203200" progId="Equation.3">
                  <p:embed/>
                </p:oleObj>
              </mc:Choice>
              <mc:Fallback>
                <p:oleObj name="数式" r:id="rId10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356762" y="4974537"/>
                        <a:ext cx="509587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図 10" descr="猫　イラスト_-_Google_検索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6098" flipH="1">
            <a:off x="4943726" y="4651626"/>
            <a:ext cx="1044023" cy="897610"/>
          </a:xfrm>
          <a:prstGeom prst="rect">
            <a:avLst/>
          </a:prstGeom>
        </p:spPr>
      </p:pic>
      <p:graphicFrame>
        <p:nvGraphicFramePr>
          <p:cNvPr id="12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161650"/>
              </p:ext>
            </p:extLst>
          </p:nvPr>
        </p:nvGraphicFramePr>
        <p:xfrm>
          <a:off x="7167563" y="4433888"/>
          <a:ext cx="509587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00" name="数式" r:id="rId12" imgW="177800" imgH="215900" progId="Equation.3">
                  <p:embed/>
                </p:oleObj>
              </mc:Choice>
              <mc:Fallback>
                <p:oleObj name="数式" r:id="rId12" imgW="177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67563" y="4433888"/>
                        <a:ext cx="509587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テキスト ボックス 17"/>
          <p:cNvSpPr txBox="1"/>
          <p:nvPr/>
        </p:nvSpPr>
        <p:spPr>
          <a:xfrm>
            <a:off x="4309063" y="944511"/>
            <a:ext cx="4424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a</a:t>
            </a:r>
            <a:r>
              <a:rPr kumimoji="1" lang="en-US" altLang="ja-JP" sz="2400" b="1" dirty="0" smtClean="0"/>
              <a:t>s an assumption/approximation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450541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 smtClean="0"/>
              <a:t>Hidden variable model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9034289"/>
              </p:ext>
            </p:extLst>
          </p:nvPr>
        </p:nvGraphicFramePr>
        <p:xfrm>
          <a:off x="967454" y="1315531"/>
          <a:ext cx="6937375" cy="286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25" name="数式" r:id="rId3" imgW="2425700" imgH="1003300" progId="Equation.3">
                  <p:embed/>
                </p:oleObj>
              </mc:Choice>
              <mc:Fallback>
                <p:oleObj name="数式" r:id="rId3" imgW="24257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7454" y="1315531"/>
                        <a:ext cx="6937375" cy="286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台形 4"/>
          <p:cNvSpPr/>
          <p:nvPr/>
        </p:nvSpPr>
        <p:spPr>
          <a:xfrm>
            <a:off x="4309063" y="5205154"/>
            <a:ext cx="3674042" cy="1315466"/>
          </a:xfrm>
          <a:prstGeom prst="trapezoid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 descr="猫　イラスト_-_Google_検索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098" y="4741651"/>
            <a:ext cx="1093233" cy="961084"/>
          </a:xfrm>
          <a:prstGeom prst="rect">
            <a:avLst/>
          </a:prstGeom>
        </p:spPr>
      </p:pic>
      <p:graphicFrame>
        <p:nvGraphicFramePr>
          <p:cNvPr id="7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2795418"/>
              </p:ext>
            </p:extLst>
          </p:nvPr>
        </p:nvGraphicFramePr>
        <p:xfrm>
          <a:off x="5216263" y="4395100"/>
          <a:ext cx="47307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26" name="数式" r:id="rId6" imgW="165100" imgH="203200" progId="Equation.3">
                  <p:embed/>
                </p:oleObj>
              </mc:Choice>
              <mc:Fallback>
                <p:oleObj name="数式" r:id="rId6" imgW="165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16263" y="4395100"/>
                        <a:ext cx="47307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図 8" descr="猫　イラスト_-_Google_検索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5883" flipH="1">
            <a:off x="4678482" y="5302311"/>
            <a:ext cx="1205665" cy="1036584"/>
          </a:xfrm>
          <a:prstGeom prst="rect">
            <a:avLst/>
          </a:prstGeom>
        </p:spPr>
      </p:pic>
      <p:graphicFrame>
        <p:nvGraphicFramePr>
          <p:cNvPr id="10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688116"/>
              </p:ext>
            </p:extLst>
          </p:nvPr>
        </p:nvGraphicFramePr>
        <p:xfrm>
          <a:off x="4356762" y="4974537"/>
          <a:ext cx="509587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27" name="数式" r:id="rId8" imgW="177800" imgH="203200" progId="Equation.3">
                  <p:embed/>
                </p:oleObj>
              </mc:Choice>
              <mc:Fallback>
                <p:oleObj name="数式" r:id="rId8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56762" y="4974537"/>
                        <a:ext cx="509587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図 10" descr="猫　イラスト_-_Google_検索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6098" flipH="1">
            <a:off x="4943726" y="4651626"/>
            <a:ext cx="1044023" cy="897610"/>
          </a:xfrm>
          <a:prstGeom prst="rect">
            <a:avLst/>
          </a:prstGeom>
        </p:spPr>
      </p:pic>
      <p:graphicFrame>
        <p:nvGraphicFramePr>
          <p:cNvPr id="12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4072802"/>
              </p:ext>
            </p:extLst>
          </p:nvPr>
        </p:nvGraphicFramePr>
        <p:xfrm>
          <a:off x="7167563" y="4433888"/>
          <a:ext cx="509587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28" name="数式" r:id="rId10" imgW="177800" imgH="215900" progId="Equation.3">
                  <p:embed/>
                </p:oleObj>
              </mc:Choice>
              <mc:Fallback>
                <p:oleObj name="数式" r:id="rId10" imgW="177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167563" y="4433888"/>
                        <a:ext cx="509587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8577348"/>
              </p:ext>
            </p:extLst>
          </p:nvPr>
        </p:nvGraphicFramePr>
        <p:xfrm>
          <a:off x="1843088" y="4703763"/>
          <a:ext cx="509587" cy="58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29" name="数式" r:id="rId12" imgW="177800" imgH="203200" progId="Equation.3">
                  <p:embed/>
                </p:oleObj>
              </mc:Choice>
              <mc:Fallback>
                <p:oleObj name="数式" r:id="rId12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843088" y="4703763"/>
                        <a:ext cx="509587" cy="58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台形 13"/>
          <p:cNvSpPr/>
          <p:nvPr/>
        </p:nvSpPr>
        <p:spPr>
          <a:xfrm>
            <a:off x="967454" y="5249183"/>
            <a:ext cx="2284319" cy="817885"/>
          </a:xfrm>
          <a:prstGeom prst="trapezoid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円/楕円 2"/>
          <p:cNvSpPr/>
          <p:nvPr/>
        </p:nvSpPr>
        <p:spPr>
          <a:xfrm>
            <a:off x="1094275" y="5643131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円/楕円 14"/>
          <p:cNvSpPr/>
          <p:nvPr/>
        </p:nvSpPr>
        <p:spPr>
          <a:xfrm>
            <a:off x="1535835" y="5331317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円/楕円 15"/>
          <p:cNvSpPr/>
          <p:nvPr/>
        </p:nvSpPr>
        <p:spPr>
          <a:xfrm>
            <a:off x="2352675" y="5403589"/>
            <a:ext cx="578321" cy="269187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8" name="直線コネクタ 17"/>
          <p:cNvCxnSpPr/>
          <p:nvPr/>
        </p:nvCxnSpPr>
        <p:spPr>
          <a:xfrm>
            <a:off x="1768298" y="3402067"/>
            <a:ext cx="578321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/>
          <p:cNvCxnSpPr/>
          <p:nvPr/>
        </p:nvCxnSpPr>
        <p:spPr>
          <a:xfrm>
            <a:off x="3576285" y="3402067"/>
            <a:ext cx="4100865" cy="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/>
          <p:cNvCxnSpPr/>
          <p:nvPr/>
        </p:nvCxnSpPr>
        <p:spPr>
          <a:xfrm>
            <a:off x="6514152" y="1401211"/>
            <a:ext cx="0" cy="2635908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9206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Hidden variable model  </a:t>
            </a:r>
            <a:r>
              <a:rPr kumimoji="1" lang="en-US" altLang="ja-JP" b="1" dirty="0" err="1" smtClean="0"/>
              <a:t>cntd</a:t>
            </a:r>
            <a:r>
              <a:rPr kumimoji="1" lang="en-US" altLang="ja-JP" b="1" dirty="0" smtClean="0"/>
              <a:t>.</a:t>
            </a:r>
            <a:endParaRPr kumimoji="1" lang="ja-JP" altLang="en-US" b="1" dirty="0"/>
          </a:p>
        </p:txBody>
      </p:sp>
      <p:graphicFrame>
        <p:nvGraphicFramePr>
          <p:cNvPr id="4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1549511"/>
              </p:ext>
            </p:extLst>
          </p:nvPr>
        </p:nvGraphicFramePr>
        <p:xfrm>
          <a:off x="1765770" y="1652588"/>
          <a:ext cx="5957888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19" name="数式" r:id="rId3" imgW="2082800" imgH="215900" progId="Equation.3">
                  <p:embed/>
                </p:oleObj>
              </mc:Choice>
              <mc:Fallback>
                <p:oleObj name="数式" r:id="rId3" imgW="2082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5770" y="1652588"/>
                        <a:ext cx="5957888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コンテンツ プレースホルダー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3173092"/>
              </p:ext>
            </p:extLst>
          </p:nvPr>
        </p:nvGraphicFramePr>
        <p:xfrm>
          <a:off x="2131304" y="4365393"/>
          <a:ext cx="5330712" cy="22005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0" name="数式" r:id="rId5" imgW="2425700" imgH="1003300" progId="Equation.3">
                  <p:embed/>
                </p:oleObj>
              </mc:Choice>
              <mc:Fallback>
                <p:oleObj name="数式" r:id="rId5" imgW="24257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31304" y="4365393"/>
                        <a:ext cx="5330712" cy="22005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オブジェクト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9917837"/>
              </p:ext>
            </p:extLst>
          </p:nvPr>
        </p:nvGraphicFramePr>
        <p:xfrm>
          <a:off x="1753733" y="2429100"/>
          <a:ext cx="4539755" cy="1036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1" name="数式" r:id="rId7" imgW="1612900" imgH="368300" progId="Equation.3">
                  <p:embed/>
                </p:oleObj>
              </mc:Choice>
              <mc:Fallback>
                <p:oleObj name="数式" r:id="rId7" imgW="16129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753733" y="2429100"/>
                        <a:ext cx="4539755" cy="1036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オブジェクト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22951"/>
              </p:ext>
            </p:extLst>
          </p:nvPr>
        </p:nvGraphicFramePr>
        <p:xfrm>
          <a:off x="2244251" y="3445305"/>
          <a:ext cx="2287588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2" name="数式" r:id="rId9" imgW="812800" imgH="203200" progId="Equation.3">
                  <p:embed/>
                </p:oleObj>
              </mc:Choice>
              <mc:Fallback>
                <p:oleObj name="数式" r:id="rId9" imgW="812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44251" y="3445305"/>
                        <a:ext cx="2287588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テキスト ボックス 7"/>
          <p:cNvSpPr txBox="1"/>
          <p:nvPr/>
        </p:nvSpPr>
        <p:spPr>
          <a:xfrm>
            <a:off x="4796660" y="3565735"/>
            <a:ext cx="1613054" cy="369332"/>
          </a:xfrm>
          <a:prstGeom prst="rect">
            <a:avLst/>
          </a:prstGeom>
          <a:solidFill>
            <a:srgbClr val="EEECE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rgbClr val="1F497D"/>
                </a:solidFill>
              </a:rPr>
              <a:t>A simpler prior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581974" y="2552373"/>
            <a:ext cx="2159703" cy="92333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>
                <a:solidFill>
                  <a:srgbClr val="1F497D"/>
                </a:solidFill>
              </a:rPr>
              <a:t>An arbitrary prior</a:t>
            </a:r>
            <a:br>
              <a:rPr kumimoji="1" lang="en-US" altLang="ja-JP" b="1" dirty="0" smtClean="0">
                <a:solidFill>
                  <a:srgbClr val="1F497D"/>
                </a:solidFill>
              </a:rPr>
            </a:br>
            <a:r>
              <a:rPr kumimoji="1" lang="en-US" altLang="ja-JP" b="1" dirty="0" smtClean="0">
                <a:solidFill>
                  <a:srgbClr val="1F497D"/>
                </a:solidFill>
              </a:rPr>
              <a:t>( with</a:t>
            </a:r>
            <a:br>
              <a:rPr kumimoji="1" lang="en-US" altLang="ja-JP" b="1" dirty="0" smtClean="0">
                <a:solidFill>
                  <a:srgbClr val="1F497D"/>
                </a:solidFill>
              </a:rPr>
            </a:br>
            <a:r>
              <a:rPr kumimoji="1" lang="en-US" altLang="ja-JP" b="1" dirty="0" smtClean="0">
                <a:solidFill>
                  <a:srgbClr val="1F497D"/>
                </a:solidFill>
              </a:rPr>
              <a:t> useless complexity )</a:t>
            </a:r>
            <a:endParaRPr kumimoji="1" lang="ja-JP" altLang="en-US" b="1" dirty="0">
              <a:solidFill>
                <a:srgbClr val="1F497D"/>
              </a:solidFill>
            </a:endParaRPr>
          </a:p>
        </p:txBody>
      </p:sp>
      <p:cxnSp>
        <p:nvCxnSpPr>
          <p:cNvPr id="10" name="直線コネクタ 9"/>
          <p:cNvCxnSpPr/>
          <p:nvPr/>
        </p:nvCxnSpPr>
        <p:spPr>
          <a:xfrm>
            <a:off x="2623756" y="2755674"/>
            <a:ext cx="3669732" cy="0"/>
          </a:xfrm>
          <a:prstGeom prst="line">
            <a:avLst/>
          </a:prstGeom>
          <a:ln w="38100" cmpd="sng"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/>
          <p:cNvCxnSpPr/>
          <p:nvPr/>
        </p:nvCxnSpPr>
        <p:spPr>
          <a:xfrm>
            <a:off x="2623756" y="2908074"/>
            <a:ext cx="3669732" cy="0"/>
          </a:xfrm>
          <a:prstGeom prst="line">
            <a:avLst/>
          </a:prstGeom>
          <a:ln w="38100" cmpd="sng"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99407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38928</TotalTime>
  <Words>1037</Words>
  <Application>Microsoft Macintosh PowerPoint</Application>
  <PresentationFormat>画面に合わせる (4:3)</PresentationFormat>
  <Paragraphs>330</Paragraphs>
  <Slides>41</Slides>
  <Notes>0</Notes>
  <HiddenSlides>0</HiddenSlides>
  <MMClips>0</MMClips>
  <ScaleCrop>false</ScaleCrop>
  <HeadingPairs>
    <vt:vector size="6" baseType="variant"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2</vt:i4>
      </vt:variant>
      <vt:variant>
        <vt:lpstr>スライド タイトル</vt:lpstr>
      </vt:variant>
      <vt:variant>
        <vt:i4>41</vt:i4>
      </vt:variant>
    </vt:vector>
  </HeadingPairs>
  <TitlesOfParts>
    <vt:vector size="44" baseType="lpstr">
      <vt:lpstr>ホワイト</vt:lpstr>
      <vt:lpstr>数式</vt:lpstr>
      <vt:lpstr>Microsoft 数式</vt:lpstr>
      <vt:lpstr>MatcherNet</vt:lpstr>
      <vt:lpstr>Optimal control</vt:lpstr>
      <vt:lpstr>FEP</vt:lpstr>
      <vt:lpstr>SSM and its linearization </vt:lpstr>
      <vt:lpstr>Multiple sensors</vt:lpstr>
      <vt:lpstr>Multiple objects</vt:lpstr>
      <vt:lpstr>Factorization</vt:lpstr>
      <vt:lpstr>Hidden variable model</vt:lpstr>
      <vt:lpstr>Hidden variable model  cntd.</vt:lpstr>
      <vt:lpstr>Inference of hidden “cause”</vt:lpstr>
      <vt:lpstr>Inference of hidden “cause”</vt:lpstr>
      <vt:lpstr>Multiple models</vt:lpstr>
      <vt:lpstr>GF (generalized filter) [Friston et al. 2010]</vt:lpstr>
      <vt:lpstr>Probabilistic model of everything</vt:lpstr>
      <vt:lpstr>What is the MatcherNet?</vt:lpstr>
      <vt:lpstr>Bundles and Matchers</vt:lpstr>
      <vt:lpstr>Bundle variants</vt:lpstr>
      <vt:lpstr>Matcher variants</vt:lpstr>
      <vt:lpstr>EKF (extended Kalman-filter) overview</vt:lpstr>
      <vt:lpstr>Discrete Linear and linearized SSM</vt:lpstr>
      <vt:lpstr>Discrete time EKF</vt:lpstr>
      <vt:lpstr>Dividing the EKF algorithm into two modules</vt:lpstr>
      <vt:lpstr>class EKF.BundleEKFContinuousTime</vt:lpstr>
      <vt:lpstr>class EKF.MatcherEKF(bundlenet.Matcher)</vt:lpstr>
      <vt:lpstr>Basic requirement of schedule order</vt:lpstr>
      <vt:lpstr>PowerPoint プレゼンテーション</vt:lpstr>
      <vt:lpstr>class EKF.MatcherEKF2Way</vt:lpstr>
      <vt:lpstr>class EKF.MatcherEKF_V2</vt:lpstr>
      <vt:lpstr>Work in progress [2018/08/30]</vt:lpstr>
      <vt:lpstr>What is “body schema”?</vt:lpstr>
      <vt:lpstr>Body schema as Bundlenet </vt:lpstr>
      <vt:lpstr>Fallacy-of-composition analyzer 合成の誤謬</vt:lpstr>
      <vt:lpstr>Data assimilation simulation of MASI</vt:lpstr>
      <vt:lpstr>Potential field / vector field model of MASI 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Kyoto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of Bundlenet</dc:title>
  <dc:creator>Shigeyuki Oba</dc:creator>
  <cp:lastModifiedBy>Shigeyuki Oba</cp:lastModifiedBy>
  <cp:revision>68</cp:revision>
  <dcterms:created xsi:type="dcterms:W3CDTF">2018-06-20T06:39:00Z</dcterms:created>
  <dcterms:modified xsi:type="dcterms:W3CDTF">2018-10-15T04:24:23Z</dcterms:modified>
</cp:coreProperties>
</file>

<file path=docProps/thumbnail.jpeg>
</file>